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5" r:id="rId4"/>
    <p:sldMasterId id="2147483687" r:id="rId5"/>
    <p:sldMasterId id="2147483700" r:id="rId6"/>
    <p:sldMasterId id="2147483712" r:id="rId7"/>
    <p:sldMasterId id="2147483726" r:id="rId8"/>
    <p:sldMasterId id="2147483738" r:id="rId9"/>
  </p:sldMasterIdLst>
  <p:notesMasterIdLst>
    <p:notesMasterId r:id="rId27"/>
  </p:notesMasterIdLst>
  <p:sldIdLst>
    <p:sldId id="354" r:id="rId10"/>
    <p:sldId id="338" r:id="rId11"/>
    <p:sldId id="339" r:id="rId12"/>
    <p:sldId id="340" r:id="rId13"/>
    <p:sldId id="341" r:id="rId14"/>
    <p:sldId id="342" r:id="rId15"/>
    <p:sldId id="343" r:id="rId16"/>
    <p:sldId id="344" r:id="rId17"/>
    <p:sldId id="347" r:id="rId18"/>
    <p:sldId id="352" r:id="rId19"/>
    <p:sldId id="350" r:id="rId20"/>
    <p:sldId id="348" r:id="rId21"/>
    <p:sldId id="351" r:id="rId22"/>
    <p:sldId id="345" r:id="rId23"/>
    <p:sldId id="353" r:id="rId24"/>
    <p:sldId id="355" r:id="rId25"/>
    <p:sldId id="358" r:id="rId26"/>
    <p:sldId id="359" r:id="rId28"/>
    <p:sldId id="360" r:id="rId29"/>
    <p:sldId id="361" r:id="rId30"/>
    <p:sldId id="362" r:id="rId31"/>
    <p:sldId id="363" r:id="rId32"/>
    <p:sldId id="364" r:id="rId33"/>
    <p:sldId id="365" r:id="rId3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1039F"/>
    <a:srgbClr val="B3A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528" y="-84"/>
      </p:cViewPr>
      <p:guideLst>
        <p:guide orient="horz" pos="2114"/>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190466" name="幻灯片图像占位符 190465"/>
          <p:cNvSpPr>
            <a:spLocks noGrp="1" noRot="1" noTextEdit="1"/>
          </p:cNvSpPr>
          <p:nvPr>
            <p:ph type="sldImg"/>
          </p:nvPr>
        </p:nvSpPr>
        <p:spPr/>
      </p:sp>
      <p:sp>
        <p:nvSpPr>
          <p:cNvPr id="190467" name="文本占位符 190466"/>
          <p:cNvSpPr>
            <a:spLocks noGrp="1" noRot="1"/>
          </p:cNvSpPr>
          <p:nvPr>
            <p:ph type="body" idx="1"/>
          </p:nvPr>
        </p:nvSpPr>
        <p:spPr/>
        <p:txBody>
          <a:bodyPr/>
          <a:p>
            <a:pPr lvl="0">
              <a:spcBef>
                <a:spcPct val="50000"/>
              </a:spcBef>
            </a:pPr>
            <a:r>
              <a:rPr lang="zh-CN" altLang="en-US" b="1" dirty="0">
                <a:solidFill>
                  <a:srgbClr val="FFFF00"/>
                </a:solidFill>
              </a:rPr>
              <a:t>新政中撤机构、裁冗员、废八股等内容。说明变法引起了顽固势力的仇恨，将遇到巨大阻力。</a:t>
            </a:r>
            <a:endParaRPr lang="zh-CN" altLang="en-US" b="1" dirty="0">
              <a:solidFill>
                <a:srgbClr val="FFFF00"/>
              </a:solidFill>
            </a:endParaRPr>
          </a:p>
          <a:p>
            <a:pPr lvl="0"/>
            <a:r>
              <a:rPr lang="zh-CN" altLang="en-US" dirty="0"/>
              <a:t>基本上反映了维新派的愿望和主张在一定程度上动摇了封建统治秩序 </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Line 8"/>
          <p:cNvSpPr>
            <a:spLocks noChangeShapeType="1"/>
          </p:cNvSpPr>
          <p:nvPr/>
        </p:nvSpPr>
        <p:spPr bwMode="auto">
          <a:xfrm>
            <a:off x="1981200" y="3962400"/>
            <a:ext cx="6511925"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754" name="Rectangle 2"/>
          <p:cNvSpPr>
            <a:spLocks noGrp="1" noChangeArrowheads="1"/>
          </p:cNvSpPr>
          <p:nvPr>
            <p:ph type="ctrTitle"/>
          </p:nvPr>
        </p:nvSpPr>
        <p:spPr>
          <a:xfrm>
            <a:off x="914400" y="1524000"/>
            <a:ext cx="7623175" cy="1752600"/>
          </a:xfrm>
        </p:spPr>
        <p:txBody>
          <a:bodyPr/>
          <a:lstStyle>
            <a:lvl1pPr>
              <a:defRPr sz="5000"/>
            </a:lvl1pPr>
          </a:lstStyle>
          <a:p>
            <a:r>
              <a:rPr lang="en-US" altLang="zh-CN"/>
              <a:t>单击此处编辑母版标题样式</a:t>
            </a:r>
            <a:endParaRPr lang="en-US" altLang="zh-CN"/>
          </a:p>
        </p:txBody>
      </p:sp>
      <p:sp>
        <p:nvSpPr>
          <p:cNvPr id="7475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en-US" altLang="zh-CN"/>
              <a:t>单击此处编辑母版副标题样式</a:t>
            </a:r>
            <a:endParaRPr lang="en-US" altLang="zh-CN"/>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ln>
        </p:spPr>
        <p:txBody>
          <a:bodyPr vert="horz" wrap="square" lIns="91440" tIns="45720" rIns="91440" bIns="45720" numCol="1" anchor="b" anchorCtr="0" compatLnSpc="1"/>
          <a:p>
            <a:pPr algn="r"/>
            <a:fld id="{9A0DB2DC-4C9A-4742-B13C-FB6460FD3503}" type="slidenum">
              <a:rPr lang="en-US" altLang="zh-CN" dirty="0">
                <a:latin typeface="Garamond" pitchFamily="18" charset="0"/>
              </a:rPr>
            </a:fld>
            <a:endParaRPr lang="en-US" altLang="zh-CN" dirty="0">
              <a:latin typeface="Garamond"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ctrTitle" sz="quarter"/>
          </p:nvPr>
        </p:nvSpPr>
        <p:spPr>
          <a:xfrm>
            <a:off x="685800" y="2286000"/>
            <a:ext cx="7772400" cy="1143000"/>
          </a:xfrm>
        </p:spPr>
        <p:txBody>
          <a:bodyPr/>
          <a:lstStyle>
            <a:lvl1pPr>
              <a:defRPr sz="4600"/>
            </a:lvl1pPr>
          </a:lstStyle>
          <a:p>
            <a:r>
              <a:rPr lang="zh-CN" altLang="en-US"/>
              <a:t>单击此处编辑母版标题样式</a:t>
            </a:r>
            <a:endParaRPr lang="zh-CN" altLang="en-US"/>
          </a:p>
        </p:txBody>
      </p:sp>
      <p:sp>
        <p:nvSpPr>
          <p:cNvPr id="4102" name="Rectangle 6"/>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400"/>
            </a:lvl1pPr>
          </a:lstStyle>
          <a:p>
            <a:r>
              <a:rPr lang="zh-CN" altLang="en-US"/>
              <a:t>单击此处编辑母版副标题样式</a:t>
            </a:r>
            <a:endParaRPr lang="zh-CN" altLang="en-US"/>
          </a:p>
        </p:txBody>
      </p:sp>
      <p:sp>
        <p:nvSpPr>
          <p:cNvPr id="7" name="Rectangle 2"/>
          <p:cNvSpPr>
            <a:spLocks noGrp="1" noChangeArrowheads="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indent="0" defTabSz="914400" rtl="0" eaLnBrk="1" fontAlgn="base" latinLnBrk="0" hangingPunct="1">
              <a:lnSpc>
                <a:spcPct val="100000"/>
              </a:lnSpc>
              <a:spcAft>
                <a:spcPct val="0"/>
              </a:spcAft>
              <a:buClrTx/>
              <a:buSzTx/>
              <a:buFontTx/>
              <a:buNone/>
              <a:defRPr/>
            </a:pPr>
            <a:endParaRPr kumimoji="0" lang="en-US" altLang="zh-CN" b="0" i="0" kern="1200" cap="none" spc="0" normalizeH="0" baseline="0" noProof="0" smtClean="0">
              <a:latin typeface="Times New Roman" panose="02020603050405020304" pitchFamily="18" charset="0"/>
              <a:ea typeface="+mn-ea"/>
              <a:cs typeface="+mn-cs"/>
            </a:endParaRPr>
          </a:p>
        </p:txBody>
      </p:sp>
      <p:sp>
        <p:nvSpPr>
          <p:cNvPr id="8" name="Rectangle 3"/>
          <p:cNvSpPr>
            <a:spLocks noGrp="1" noChangeArrowheads="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indent="0" algn="ctr" defTabSz="914400" rtl="0" eaLnBrk="1" fontAlgn="base" latinLnBrk="0" hangingPunct="1">
              <a:lnSpc>
                <a:spcPct val="100000"/>
              </a:lnSpc>
              <a:spcAft>
                <a:spcPct val="0"/>
              </a:spcAft>
              <a:buClrTx/>
              <a:buSzTx/>
              <a:buFontTx/>
              <a:buNone/>
              <a:defRPr/>
            </a:pPr>
            <a:endParaRPr kumimoji="0" lang="en-US" altLang="zh-CN" b="0" i="0" kern="1200" cap="none" spc="0" normalizeH="0" baseline="0" noProof="0" smtClean="0">
              <a:latin typeface="Times New Roman" panose="02020603050405020304" pitchFamily="18" charset="0"/>
              <a:ea typeface="+mn-ea"/>
              <a:cs typeface="+mn-cs"/>
            </a:endParaRPr>
          </a:p>
        </p:txBody>
      </p:sp>
      <p:sp>
        <p:nvSpPr>
          <p:cNvPr id="9" name="Rectangle 4"/>
          <p:cNvSpPr>
            <a:spLocks noGrp="1" noChangeArrowheads="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rgbClr val="996633"/>
              </a:buClr>
              <a:buSzPct val="70000"/>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8" name="灯片编号占位符 7"/>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74754" name="标题 74753"/>
          <p:cNvSpPr>
            <a:spLocks noGrp="1"/>
          </p:cNvSpPr>
          <p:nvPr>
            <p:ph type="ctrTitle"/>
          </p:nvPr>
        </p:nvSpPr>
        <p:spPr>
          <a:xfrm>
            <a:off x="914400" y="1524000"/>
            <a:ext cx="7623175" cy="1752600"/>
          </a:xfrm>
          <a:prstGeom prst="rect">
            <a:avLst/>
          </a:prstGeom>
          <a:noFill/>
          <a:ln w="9525">
            <a:noFill/>
          </a:ln>
        </p:spPr>
        <p:txBody>
          <a:bodyPr anchor="t"/>
          <a:lstStyle>
            <a:lvl1pPr lvl="0">
              <a:defRPr sz="5000"/>
            </a:lvl1pPr>
          </a:lstStyle>
          <a:p>
            <a:pPr lvl="0"/>
            <a:r>
              <a:rPr lang="en-US" altLang="zh-CN" dirty="0"/>
              <a:t>单击此处编辑母版标题样式</a:t>
            </a:r>
            <a:endParaRPr lang="en-US" altLang="zh-CN" dirty="0"/>
          </a:p>
        </p:txBody>
      </p:sp>
      <p:sp>
        <p:nvSpPr>
          <p:cNvPr id="74755" name="副标题 74754"/>
          <p:cNvSpPr>
            <a:spLocks noGrp="1"/>
          </p:cNvSpPr>
          <p:nvPr>
            <p:ph type="subTitle" idx="1"/>
          </p:nvPr>
        </p:nvSpPr>
        <p:spPr>
          <a:xfrm>
            <a:off x="1981200" y="3962400"/>
            <a:ext cx="6553200" cy="1752600"/>
          </a:xfrm>
          <a:prstGeom prst="rect">
            <a:avLst/>
          </a:prstGeom>
          <a:noFill/>
          <a:ln w="9525">
            <a:noFill/>
          </a:ln>
        </p:spPr>
        <p:txBody>
          <a:bodyPr anchor="t"/>
          <a:lstStyle>
            <a:lvl1pPr marL="0" lvl="0" indent="0">
              <a:buNone/>
              <a:defRPr sz="2800"/>
            </a:lvl1pPr>
            <a:lvl2pPr marL="344805" lvl="1" indent="0" algn="ctr">
              <a:buNone/>
              <a:defRPr sz="2800"/>
            </a:lvl2pPr>
            <a:lvl3pPr marL="671830" lvl="2" indent="0" algn="ctr">
              <a:buNone/>
              <a:defRPr sz="2800"/>
            </a:lvl3pPr>
            <a:lvl4pPr marL="1024255" lvl="3" indent="0" algn="ctr">
              <a:buNone/>
              <a:defRPr sz="2800"/>
            </a:lvl4pPr>
            <a:lvl5pPr marL="1341755" lvl="4" indent="0" algn="ctr">
              <a:buNone/>
              <a:defRPr sz="2800"/>
            </a:lvl5pPr>
          </a:lstStyle>
          <a:p>
            <a:pPr lvl="0"/>
            <a:r>
              <a:rPr lang="en-US" altLang="zh-CN" dirty="0"/>
              <a:t>单击此处编辑母版副标题样式</a:t>
            </a:r>
            <a:endParaRPr lang="en-US" altLang="zh-CN" dirty="0"/>
          </a:p>
        </p:txBody>
      </p:sp>
      <p:sp>
        <p:nvSpPr>
          <p:cNvPr id="74756" name="日期占位符 74755"/>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Garamond" pitchFamily="18" charset="0"/>
              </a:defRPr>
            </a:lvl1pPr>
          </a:lstStyle>
          <a:p>
            <a:pPr eaLnBrk="1" hangingPunct="1"/>
            <a:endParaRPr lang="zh-CN" altLang="en-US" dirty="0">
              <a:latin typeface="Arial" panose="020B0604020202020204" pitchFamily="34" charset="0"/>
            </a:endParaRPr>
          </a:p>
        </p:txBody>
      </p:sp>
      <p:sp>
        <p:nvSpPr>
          <p:cNvPr id="74757" name="页脚占位符 74756"/>
          <p:cNvSpPr>
            <a:spLocks noGrp="1"/>
          </p:cNvSpPr>
          <p:nvPr>
            <p:ph type="ftr" sz="quarter" idx="3"/>
          </p:nvPr>
        </p:nvSpPr>
        <p:spPr>
          <a:xfrm>
            <a:off x="3124200" y="6243638"/>
            <a:ext cx="2895600" cy="457200"/>
          </a:xfrm>
          <a:prstGeom prst="rect">
            <a:avLst/>
          </a:prstGeom>
          <a:noFill/>
          <a:ln w="9525">
            <a:noFill/>
          </a:ln>
        </p:spPr>
        <p:txBody>
          <a:bodyPr anchor="b"/>
          <a:lstStyle>
            <a:lvl1pPr algn="ctr">
              <a:defRPr sz="1200">
                <a:latin typeface="Garamond" pitchFamily="18" charset="0"/>
              </a:defRPr>
            </a:lvl1pPr>
          </a:lstStyle>
          <a:p>
            <a:pPr eaLnBrk="1" hangingPunct="1"/>
            <a:endParaRPr lang="en-US" altLang="zh-CN" dirty="0"/>
          </a:p>
        </p:txBody>
      </p:sp>
      <p:sp>
        <p:nvSpPr>
          <p:cNvPr id="74758" name="灯片编号占位符 74757"/>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Garamond" pitchFamily="18" charset="0"/>
              </a:defRPr>
            </a:lvl1pPr>
          </a:lstStyle>
          <a:p>
            <a:pPr eaLnBrk="1" hangingPunct="1"/>
            <a:fld id="{9A0DB2DC-4C9A-4742-B13C-FB6460FD3503}" type="slidenum">
              <a:rPr lang="en-US" altLang="zh-CN" dirty="0"/>
            </a:fld>
            <a:endParaRPr lang="en-US" altLang="zh-CN" dirty="0">
              <a:latin typeface="Arial" panose="020B0604020202020204" pitchFamily="34" charset="0"/>
            </a:endParaRPr>
          </a:p>
        </p:txBody>
      </p:sp>
      <p:sp>
        <p:nvSpPr>
          <p:cNvPr id="74759" name="任意多边形 74758"/>
          <p:cNvSpPr/>
          <p:nvPr/>
        </p:nvSpPr>
        <p:spPr>
          <a:xfrm>
            <a:off x="609600" y="1219200"/>
            <a:ext cx="7924800" cy="914400"/>
          </a:xfrm>
          <a:custGeom>
            <a:avLst/>
            <a:gdLst/>
            <a:ahLst/>
            <a:cxnLst/>
            <a:pathLst>
              <a:path w="1000" h="1000">
                <a:moveTo>
                  <a:pt x="0" y="1000"/>
                </a:moveTo>
                <a:lnTo>
                  <a:pt x="0" y="0"/>
                </a:lnTo>
                <a:lnTo>
                  <a:pt x="1000" y="0"/>
                </a:lnTo>
              </a:path>
            </a:pathLst>
          </a:custGeom>
          <a:noFill/>
          <a:ln w="25400" cap="flat" cmpd="sng">
            <a:solidFill>
              <a:schemeClr val="accent1">
                <a:alpha val="100000"/>
              </a:schemeClr>
            </a:solidFill>
            <a:prstDash val="solid"/>
            <a:miter/>
            <a:headEnd type="none" w="med" len="med"/>
            <a:tailEnd type="none" w="med" len="med"/>
          </a:ln>
        </p:spPr>
        <p:txBody>
          <a:bodyPr/>
          <a:p>
            <a:endParaRPr lang="zh-CN" altLang="en-US"/>
          </a:p>
        </p:txBody>
      </p:sp>
      <p:sp>
        <p:nvSpPr>
          <p:cNvPr id="74760" name="直接连接符 74759"/>
          <p:cNvSpPr/>
          <p:nvPr/>
        </p:nvSpPr>
        <p:spPr>
          <a:xfrm>
            <a:off x="1981200" y="3962400"/>
            <a:ext cx="6511925" cy="0"/>
          </a:xfrm>
          <a:prstGeom prst="line">
            <a:avLst/>
          </a:prstGeom>
          <a:ln w="19050" cap="flat" cmpd="sng">
            <a:solidFill>
              <a:schemeClr val="accent1"/>
            </a:solidFill>
            <a:prstDash val="solid"/>
            <a:headEnd type="none" w="med" len="med"/>
            <a:tailEnd type="none" w="med" len="med"/>
          </a:ln>
        </p:spPr>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zh-CN"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zh-CN"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zh-CN"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zh-CN"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zh-CN"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zh-CN"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zh-CN"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zh-CN"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zh-CN"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zh-CN"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2" Type="http://schemas.openxmlformats.org/officeDocument/2006/relationships/theme" Target="../theme/theme5.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5" Type="http://schemas.openxmlformats.org/officeDocument/2006/relationships/theme" Target="../theme/theme6.xml"/><Relationship Id="rId14" Type="http://schemas.openxmlformats.org/officeDocument/2006/relationships/image" Target="../media/image3.jpeg"/><Relationship Id="rId13" Type="http://schemas.openxmlformats.org/officeDocument/2006/relationships/slideLayout" Target="../slideLayouts/slideLayout72.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2" Type="http://schemas.openxmlformats.org/officeDocument/2006/relationships/theme" Target="../theme/theme7.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 Type="http://schemas.openxmlformats.org/officeDocument/2006/relationships/slideLayout" Target="../slideLayouts/slideLayout85.xml"/><Relationship Id="rId14" Type="http://schemas.openxmlformats.org/officeDocument/2006/relationships/theme" Target="../theme/theme8.xml"/><Relationship Id="rId13" Type="http://schemas.openxmlformats.org/officeDocument/2006/relationships/image" Target="../media/image4.jpeg"/><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4098" name="标题 4097"/>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4098"/>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4099"/>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4101" name="页脚占位符 410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4102" name="灯片编号占位符 4101"/>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7813"/>
            <a:ext cx="8229600" cy="1139825"/>
          </a:xfrm>
          <a:prstGeom prst="rect">
            <a:avLst/>
          </a:prstGeom>
          <a:noFill/>
          <a:ln w="9525">
            <a:noFill/>
          </a:ln>
        </p:spPr>
        <p:txBody>
          <a:bodyPr/>
          <a:p>
            <a:pPr lvl="0"/>
            <a:r>
              <a:rPr lang="en-US" altLang="zh-CN" dirty="0"/>
              <a:t>单击此处编辑母版标题样式</a:t>
            </a:r>
            <a:endParaRPr lang="en-US" altLang="zh-CN" dirty="0"/>
          </a:p>
        </p:txBody>
      </p:sp>
      <p:sp>
        <p:nvSpPr>
          <p:cNvPr id="2051" name="Rectangle 3"/>
          <p:cNvSpPr>
            <a:spLocks noGrp="1"/>
          </p:cNvSpPr>
          <p:nvPr>
            <p:ph type="body" idx="1"/>
          </p:nvPr>
        </p:nvSpPr>
        <p:spPr>
          <a:xfrm>
            <a:off x="457200" y="1600200"/>
            <a:ext cx="8229600" cy="4530725"/>
          </a:xfrm>
          <a:prstGeom prst="rect">
            <a:avLst/>
          </a:prstGeom>
          <a:noFill/>
          <a:ln w="9525">
            <a:noFill/>
          </a:ln>
        </p:spPr>
        <p:txBody>
          <a:bodyPr/>
          <a:p>
            <a:pPr lvl="0"/>
            <a:r>
              <a:rPr lang="en-US" altLang="zh-CN" dirty="0"/>
              <a:t>单击此处编辑母版文本样式</a:t>
            </a:r>
            <a:endParaRPr lang="en-US" altLang="zh-CN" dirty="0"/>
          </a:p>
          <a:p>
            <a:pPr lvl="1"/>
            <a:r>
              <a:rPr lang="en-US" altLang="zh-CN" dirty="0"/>
              <a:t>第二级</a:t>
            </a:r>
            <a:endParaRPr lang="en-US" altLang="zh-CN" dirty="0"/>
          </a:p>
          <a:p>
            <a:pPr lvl="2"/>
            <a:r>
              <a:rPr lang="en-US" altLang="zh-CN" dirty="0"/>
              <a:t>第三级</a:t>
            </a:r>
            <a:endParaRPr lang="en-US" altLang="zh-CN" dirty="0"/>
          </a:p>
          <a:p>
            <a:pPr lvl="3"/>
            <a:r>
              <a:rPr lang="en-US" altLang="zh-CN" dirty="0"/>
              <a:t>第四级</a:t>
            </a:r>
            <a:endParaRPr lang="en-US" altLang="zh-CN" dirty="0"/>
          </a:p>
          <a:p>
            <a:pPr lvl="4"/>
            <a:r>
              <a:rPr lang="en-US" altLang="zh-CN" dirty="0"/>
              <a:t>第五级</a:t>
            </a:r>
            <a:endParaRPr lang="en-US" altLang="zh-CN" dirty="0"/>
          </a:p>
        </p:txBody>
      </p:sp>
      <p:sp>
        <p:nvSpPr>
          <p:cNvPr id="73732"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200">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3734"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Garamond" pitchFamily="18" charset="0"/>
              </a:defRPr>
            </a:lvl1pPr>
          </a:lstStyle>
          <a:p>
            <a:pPr lvl="0" eaLnBrk="1" hangingPunct="1"/>
            <a:fld id="{9A0DB2DC-4C9A-4742-B13C-FB6460FD3503}" type="slidenum">
              <a:rPr lang="en-US" altLang="zh-CN" dirty="0"/>
            </a:fld>
            <a:endParaRPr lang="en-US" altLang="zh-CN" dirty="0"/>
          </a:p>
        </p:txBody>
      </p:sp>
      <p:sp>
        <p:nvSpPr>
          <p:cNvPr id="737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3736" name="Line 8"/>
          <p:cNvSpPr>
            <a:spLocks noChangeShapeType="1"/>
          </p:cNvSpPr>
          <p:nvPr/>
        </p:nvSpPr>
        <p:spPr bwMode="auto">
          <a:xfrm>
            <a:off x="457200" y="6172200"/>
            <a:ext cx="82296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defRPr kumimoji="0" sz="1400">
                <a:solidFill>
                  <a:schemeClr val="tx1"/>
                </a:solidFill>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kumimoji="0" sz="1400">
                <a:solidFill>
                  <a:schemeClr val="tx1"/>
                </a:solidFill>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lvl="0" algn="r" eaLnBrk="1" hangingPunct="1">
              <a:spcBef>
                <a:spcPct val="0"/>
              </a:spcBef>
            </a:pPr>
            <a:fld id="{9A0DB2DC-4C9A-4742-B13C-FB6460FD3503}" type="slidenum">
              <a:rPr lang="en-US" altLang="zh-CN" sz="1400">
                <a:solidFill>
                  <a:schemeClr val="tx1"/>
                </a:solidFill>
                <a:ea typeface="宋体" panose="02010600030101010101" pitchFamily="2" charset="-122"/>
              </a:rPr>
            </a:fld>
            <a:endParaRPr lang="en-US" altLang="zh-CN" sz="1400">
              <a:solidFill>
                <a:schemeClr val="tx1"/>
              </a:solidFill>
              <a:ea typeface="宋体" panose="02010600030101010101" pitchFamily="2" charset="-122"/>
            </a:endParaRPr>
          </a:p>
        </p:txBody>
      </p:sp>
      <p:sp>
        <p:nvSpPr>
          <p:cNvPr id="3077" name="Rectangle 5"/>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8" name="Rectangle 6"/>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med"/>
  <p:hf sldNum="0" hdr="0" ftr="0" dt="0"/>
  <p:txStyles>
    <p:titleStyle>
      <a:lvl1pPr algn="ctr" rtl="0" fontAlgn="base">
        <a:spcBef>
          <a:spcPct val="0"/>
        </a:spcBef>
        <a:spcAft>
          <a:spcPct val="0"/>
        </a:spcAft>
        <a:defRPr kumimoji="1" sz="4400" b="1">
          <a:solidFill>
            <a:schemeClr val="tx2"/>
          </a:solidFill>
          <a:latin typeface="+mj-lt"/>
          <a:ea typeface="+mj-ea"/>
          <a:cs typeface="+mj-cs"/>
        </a:defRPr>
      </a:lvl1pPr>
      <a:lvl2pPr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lr>
          <a:srgbClr val="996633"/>
        </a:buClr>
        <a:buSzPct val="70000"/>
        <a:buFont typeface="Wingdings" panose="05000000000000000000" pitchFamily="2" charset="2"/>
        <a:buChar char="z"/>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rgbClr val="996633"/>
        </a:buClr>
        <a:buSzPct val="70000"/>
        <a:buFont typeface="Wingdings" panose="05000000000000000000" pitchFamily="2" charset="2"/>
        <a:buChar char="z"/>
        <a:defRPr kumimoji="1" sz="2800">
          <a:solidFill>
            <a:schemeClr val="tx1"/>
          </a:solidFill>
          <a:effectLst>
            <a:outerShdw blurRad="38100" dist="38100" dir="2700000" algn="tl">
              <a:srgbClr val="C0C0C0"/>
            </a:outerShdw>
          </a:effectLst>
          <a:latin typeface="+mn-lt"/>
          <a:ea typeface="+mn-ea"/>
        </a:defRPr>
      </a:lvl2pPr>
      <a:lvl3pPr marL="1143000" indent="-228600" algn="l" rtl="0" fontAlgn="base">
        <a:spcBef>
          <a:spcPct val="20000"/>
        </a:spcBef>
        <a:spcAft>
          <a:spcPct val="0"/>
        </a:spcAft>
        <a:buClr>
          <a:srgbClr val="996633"/>
        </a:buClr>
        <a:buSzPct val="70000"/>
        <a:buFont typeface="Wingdings" panose="05000000000000000000" pitchFamily="2" charset="2"/>
        <a:buChar char="z"/>
        <a:defRPr kumimoji="1" sz="2400">
          <a:solidFill>
            <a:schemeClr val="tx1"/>
          </a:solidFill>
          <a:effectLst>
            <a:outerShdw blurRad="38100" dist="38100" dir="2700000" algn="tl">
              <a:srgbClr val="C0C0C0"/>
            </a:outerShdw>
          </a:effectLst>
          <a:latin typeface="+mn-lt"/>
          <a:ea typeface="+mn-ea"/>
        </a:defRPr>
      </a:lvl3pPr>
      <a:lvl4pPr marL="16002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4pPr>
      <a:lvl5pPr marL="20574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3730" name="标题 73729"/>
          <p:cNvSpPr>
            <a:spLocks noGrp="1"/>
          </p:cNvSpPr>
          <p:nvPr>
            <p:ph type="title"/>
          </p:nvPr>
        </p:nvSpPr>
        <p:spPr>
          <a:xfrm>
            <a:off x="457200" y="277813"/>
            <a:ext cx="8229600" cy="1139825"/>
          </a:xfrm>
          <a:prstGeom prst="rect">
            <a:avLst/>
          </a:prstGeom>
          <a:noFill/>
          <a:ln w="9525">
            <a:noFill/>
          </a:ln>
        </p:spPr>
        <p:txBody>
          <a:bodyPr/>
          <a:p>
            <a:pPr lvl="0"/>
            <a:r>
              <a:rPr lang="en-US" altLang="zh-CN" dirty="0"/>
              <a:t>单击此处编辑母版标题样式</a:t>
            </a:r>
            <a:endParaRPr lang="en-US" altLang="zh-CN" dirty="0"/>
          </a:p>
        </p:txBody>
      </p:sp>
      <p:sp>
        <p:nvSpPr>
          <p:cNvPr id="73731" name="文本占位符 73730"/>
          <p:cNvSpPr>
            <a:spLocks noGrp="1"/>
          </p:cNvSpPr>
          <p:nvPr>
            <p:ph type="body" idx="1"/>
          </p:nvPr>
        </p:nvSpPr>
        <p:spPr>
          <a:xfrm>
            <a:off x="457200" y="1600200"/>
            <a:ext cx="8229600" cy="4530725"/>
          </a:xfrm>
          <a:prstGeom prst="rect">
            <a:avLst/>
          </a:prstGeom>
          <a:noFill/>
          <a:ln w="9525">
            <a:noFill/>
          </a:ln>
        </p:spPr>
        <p:txBody>
          <a:bodyPr/>
          <a:p>
            <a:pPr lvl="0"/>
            <a:r>
              <a:rPr lang="en-US" altLang="zh-CN" dirty="0"/>
              <a:t>单击此处编辑母版文本样式</a:t>
            </a:r>
            <a:endParaRPr lang="en-US" altLang="zh-CN" dirty="0"/>
          </a:p>
          <a:p>
            <a:pPr lvl="1"/>
            <a:r>
              <a:rPr lang="en-US" altLang="zh-CN" dirty="0"/>
              <a:t>第二级</a:t>
            </a:r>
            <a:endParaRPr lang="en-US" altLang="zh-CN" dirty="0"/>
          </a:p>
          <a:p>
            <a:pPr lvl="2"/>
            <a:r>
              <a:rPr lang="en-US" altLang="zh-CN" dirty="0"/>
              <a:t>第三级</a:t>
            </a:r>
            <a:endParaRPr lang="en-US" altLang="zh-CN" dirty="0"/>
          </a:p>
          <a:p>
            <a:pPr lvl="3"/>
            <a:r>
              <a:rPr lang="en-US" altLang="zh-CN" dirty="0"/>
              <a:t>第四级</a:t>
            </a:r>
            <a:endParaRPr lang="en-US" altLang="zh-CN" dirty="0"/>
          </a:p>
          <a:p>
            <a:pPr lvl="4"/>
            <a:r>
              <a:rPr lang="en-US" altLang="zh-CN" dirty="0"/>
              <a:t>第五级</a:t>
            </a:r>
            <a:endParaRPr lang="en-US" altLang="zh-CN" dirty="0"/>
          </a:p>
        </p:txBody>
      </p:sp>
      <p:sp>
        <p:nvSpPr>
          <p:cNvPr id="73732" name="日期占位符 73731"/>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Garamond" pitchFamily="18" charset="0"/>
              </a:defRPr>
            </a:lvl1pPr>
          </a:lstStyle>
          <a:p>
            <a:pPr lvl="0" eaLnBrk="1" hangingPunct="1"/>
            <a:endParaRPr lang="zh-CN" altLang="en-US" dirty="0">
              <a:latin typeface="Arial" panose="020B0604020202020204" pitchFamily="34" charset="0"/>
            </a:endParaRPr>
          </a:p>
        </p:txBody>
      </p:sp>
      <p:sp>
        <p:nvSpPr>
          <p:cNvPr id="73733" name="页脚占位符 73732"/>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atin typeface="Garamond" pitchFamily="18" charset="0"/>
              </a:defRPr>
            </a:lvl1pPr>
          </a:lstStyle>
          <a:p>
            <a:pPr lvl="0" eaLnBrk="1" hangingPunct="1"/>
            <a:endParaRPr lang="en-US" altLang="zh-CN" dirty="0"/>
          </a:p>
        </p:txBody>
      </p:sp>
      <p:sp>
        <p:nvSpPr>
          <p:cNvPr id="73734" name="灯片编号占位符 73733"/>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Garamond" pitchFamily="18" charset="0"/>
              </a:defRPr>
            </a:lvl1p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
        <p:nvSpPr>
          <p:cNvPr id="73735" name="任意多边形 73734"/>
          <p:cNvSpPr/>
          <p:nvPr/>
        </p:nvSpPr>
        <p:spPr>
          <a:xfrm>
            <a:off x="381000" y="228600"/>
            <a:ext cx="8229600" cy="609600"/>
          </a:xfrm>
          <a:custGeom>
            <a:avLst/>
            <a:gdLst/>
            <a:ahLst/>
            <a:cxnLst/>
            <a:pathLst>
              <a:path w="1000" h="1000">
                <a:moveTo>
                  <a:pt x="0" y="1000"/>
                </a:moveTo>
                <a:lnTo>
                  <a:pt x="0" y="0"/>
                </a:lnTo>
                <a:lnTo>
                  <a:pt x="1000" y="0"/>
                </a:lnTo>
              </a:path>
            </a:pathLst>
          </a:custGeom>
          <a:noFill/>
          <a:ln w="19050" cap="flat" cmpd="sng">
            <a:solidFill>
              <a:schemeClr val="accent1">
                <a:alpha val="100000"/>
              </a:schemeClr>
            </a:solidFill>
            <a:prstDash val="solid"/>
            <a:miter/>
            <a:headEnd type="none" w="med" len="med"/>
            <a:tailEnd type="none" w="med" len="med"/>
          </a:ln>
        </p:spPr>
        <p:txBody>
          <a:bodyPr/>
          <a:p>
            <a:endParaRPr lang="zh-CN" altLang="en-US"/>
          </a:p>
        </p:txBody>
      </p:sp>
      <p:sp>
        <p:nvSpPr>
          <p:cNvPr id="73736" name="直接连接符 73735"/>
          <p:cNvSpPr/>
          <p:nvPr/>
        </p:nvSpPr>
        <p:spPr>
          <a:xfrm>
            <a:off x="457200" y="6172200"/>
            <a:ext cx="8229600" cy="0"/>
          </a:xfrm>
          <a:prstGeom prst="line">
            <a:avLst/>
          </a:prstGeom>
          <a:ln w="19050" cap="flat" cmpd="sng">
            <a:solidFill>
              <a:schemeClr val="accent1"/>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2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3000" b="0" i="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6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2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20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slide" Target="slide9.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9" Type="http://schemas.openxmlformats.org/officeDocument/2006/relationships/hyperlink" Target="http://image.baidu.com/i?ct=503316480&amp;z=&amp;tn=baiduimagedetail&amp;word=%C1%BA%C6%F4%B3%AC%B5%C4%CD%BC%C6%AC&amp;in=1869&amp;cl=2&amp;lm=-1&amp;pn=5&amp;rn=1&amp;di=40647740910&amp;ln=2000&amp;fr=ala0&amp;fmq=&amp;ic=&amp;s=&amp;se=&amp;sme=0&amp;tab=&amp;width=&amp;height=&amp;face=&amp;is=&amp;istype=" TargetMode="External"/><Relationship Id="rId8" Type="http://schemas.openxmlformats.org/officeDocument/2006/relationships/image" Target="../media/image20.jpeg"/><Relationship Id="rId7" Type="http://schemas.openxmlformats.org/officeDocument/2006/relationships/hyperlink" Target="http://image.baidu.com/i?ct=503316480&amp;z=0&amp;tn=baiduimagedetail&amp;word=%C1%BA%C6%F4%B3%AC+%B1%E4%B7%A8%CD%A8%D2%E9+%CA%E9%D3%B0&amp;in=9719&amp;cl=2&amp;lm=-1&amp;pn=8&amp;rn=1&amp;di=28661101380&amp;ln=689&amp;fr=ala0&amp;fmq=&amp;ic=&amp;s=&amp;se=&amp;sme=0&amp;tab=&amp;width=&amp;height=&amp;face=&amp;is=&amp;istype=2" TargetMode="External"/><Relationship Id="rId6" Type="http://schemas.openxmlformats.org/officeDocument/2006/relationships/image" Target="../media/image19.GIF"/><Relationship Id="rId5" Type="http://schemas.openxmlformats.org/officeDocument/2006/relationships/slide" Target="slide4.xml"/><Relationship Id="rId4" Type="http://schemas.openxmlformats.org/officeDocument/2006/relationships/image" Target="../media/image18.jpeg"/><Relationship Id="rId3" Type="http://schemas.openxmlformats.org/officeDocument/2006/relationships/hyperlink" Target="http://image.baidu.com/i?ct=503316480&amp;z=0&amp;tn=baiduimagedetail&amp;word=%B4%B5%C0%AE%B0%C8%CA%B8%C1%BF%CD%BC&amp;in=31255&amp;cl=2&amp;cm=1&amp;sc=0&amp;lm=-1&amp;pn=1&amp;rn=1&amp;di=7508611665&amp;ln=72&amp;fr=&amp;ic=0&amp;s=0" TargetMode="External"/><Relationship Id="rId2" Type="http://schemas.openxmlformats.org/officeDocument/2006/relationships/image" Target="../media/image17.jpeg"/><Relationship Id="rId14" Type="http://schemas.openxmlformats.org/officeDocument/2006/relationships/slideLayout" Target="../slideLayouts/slideLayout2.xml"/><Relationship Id="rId13" Type="http://schemas.openxmlformats.org/officeDocument/2006/relationships/slide" Target="slide9.xml"/><Relationship Id="rId12" Type="http://schemas.openxmlformats.org/officeDocument/2006/relationships/image" Target="../media/image22.jpeg"/><Relationship Id="rId11" Type="http://schemas.openxmlformats.org/officeDocument/2006/relationships/hyperlink" Target="http://shop.kongfz.com/show_pics.php?shopId=16739&amp;bookId=102896452" TargetMode="External"/><Relationship Id="rId10" Type="http://schemas.openxmlformats.org/officeDocument/2006/relationships/image" Target="../media/image21.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slide" Target="slide12.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image" Target="../media/image25.pn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4.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 Target="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9.xml"/><Relationship Id="rId3" Type="http://schemas.openxmlformats.org/officeDocument/2006/relationships/slide" Target="slide16.xml"/><Relationship Id="rId2" Type="http://schemas.openxmlformats.org/officeDocument/2006/relationships/image" Target="../media/image36.jpeg"/><Relationship Id="rId1" Type="http://schemas.openxmlformats.org/officeDocument/2006/relationships/hyperlink" Target="&#20799;&#23376;8&#20010;&#26376;%20018.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55.xml"/><Relationship Id="rId5" Type="http://schemas.openxmlformats.org/officeDocument/2006/relationships/image" Target="../media/image10.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slide" Target="slide11.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文本框 4099"/>
          <p:cNvSpPr txBox="1"/>
          <p:nvPr/>
        </p:nvSpPr>
        <p:spPr>
          <a:xfrm>
            <a:off x="-180975" y="404813"/>
            <a:ext cx="9144000" cy="1189037"/>
          </a:xfrm>
          <a:prstGeom prst="rect">
            <a:avLst/>
          </a:prstGeom>
          <a:noFill/>
          <a:ln w="9525">
            <a:noFill/>
          </a:ln>
        </p:spPr>
        <p:txBody>
          <a:bodyPr>
            <a:spAutoFit/>
          </a:bodyPr>
          <a:p>
            <a:pPr algn="ctr">
              <a:buClr>
                <a:schemeClr val="bg1"/>
              </a:buClr>
            </a:pPr>
            <a:r>
              <a:rPr lang="zh-CN" altLang="en-US" sz="7200" b="1" dirty="0">
                <a:effectLst>
                  <a:outerShdw blurRad="38100" dist="38100" dir="2700000">
                    <a:srgbClr val="C0C0C0"/>
                  </a:outerShdw>
                </a:effectLst>
                <a:latin typeface="全新硬笔行书简" pitchFamily="2" charset="-122"/>
                <a:ea typeface="全新硬笔行书简" pitchFamily="2" charset="-122"/>
              </a:rPr>
              <a:t>专题九    戊戌变法</a:t>
            </a:r>
            <a:endParaRPr lang="zh-CN" altLang="en-US" sz="7200" b="1">
              <a:effectLst>
                <a:outerShdw blurRad="38100" dist="38100" dir="2700000">
                  <a:srgbClr val="C0C0C0"/>
                </a:outerShdw>
              </a:effectLst>
              <a:latin typeface="全新硬笔行书简" pitchFamily="2" charset="-122"/>
              <a:ea typeface="全新硬笔行书简" pitchFamily="2" charset="-122"/>
            </a:endParaRPr>
          </a:p>
        </p:txBody>
      </p:sp>
      <p:sp>
        <p:nvSpPr>
          <p:cNvPr id="4101" name="文本框 4100"/>
          <p:cNvSpPr txBox="1"/>
          <p:nvPr/>
        </p:nvSpPr>
        <p:spPr>
          <a:xfrm>
            <a:off x="1150938" y="1844675"/>
            <a:ext cx="7812087" cy="4238625"/>
          </a:xfrm>
          <a:prstGeom prst="rect">
            <a:avLst/>
          </a:prstGeom>
          <a:noFill/>
          <a:ln w="9525">
            <a:noFill/>
          </a:ln>
        </p:spPr>
        <p:txBody>
          <a:bodyPr>
            <a:spAutoFit/>
          </a:bodyPr>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一、</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背景</a:t>
            </a:r>
            <a:endPar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endParaRPr>
          </a:p>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二、戊戌变法的</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兴起</a:t>
            </a:r>
            <a:r>
              <a:rPr lang="en-US" altLang="zh-CN" sz="3200" b="1">
                <a:effectLst>
                  <a:outerShdw blurRad="38100" dist="38100" dir="2700000">
                    <a:srgbClr val="C0C0C0"/>
                  </a:outerShdw>
                </a:effectLst>
                <a:latin typeface="Arial" panose="020B0604020202020204" pitchFamily="34" charset="0"/>
                <a:ea typeface="全新硬笔行书简" pitchFamily="2" charset="-122"/>
              </a:rPr>
              <a:t>—</a:t>
            </a: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公车上书</a:t>
            </a:r>
            <a:endParaRPr lang="zh-CN" altLang="en-US" sz="3200" b="1" dirty="0">
              <a:effectLst>
                <a:outerShdw blurRad="38100" dist="38100" dir="2700000">
                  <a:srgbClr val="C0C0C0"/>
                </a:outerShdw>
              </a:effectLst>
              <a:latin typeface="Arial" panose="020B0604020202020204" pitchFamily="34" charset="0"/>
              <a:ea typeface="全新硬笔行书简" pitchFamily="2" charset="-122"/>
            </a:endParaRPr>
          </a:p>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三、戊戌变法的</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高潮</a:t>
            </a:r>
            <a:r>
              <a:rPr lang="en-US" altLang="zh-CN" sz="3200" b="1">
                <a:effectLst>
                  <a:outerShdw blurRad="38100" dist="38100" dir="2700000">
                    <a:srgbClr val="C0C0C0"/>
                  </a:outerShdw>
                </a:effectLst>
                <a:latin typeface="Arial" panose="020B0604020202020204" pitchFamily="34" charset="0"/>
                <a:ea typeface="全新硬笔行书简" pitchFamily="2" charset="-122"/>
              </a:rPr>
              <a:t>—</a:t>
            </a: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百日维新</a:t>
            </a:r>
            <a:endParaRPr lang="zh-CN" altLang="en-US" sz="3200" b="1" dirty="0">
              <a:effectLst>
                <a:outerShdw blurRad="38100" dist="38100" dir="2700000">
                  <a:srgbClr val="C0C0C0"/>
                </a:outerShdw>
              </a:effectLst>
              <a:latin typeface="Arial" panose="020B0604020202020204" pitchFamily="34" charset="0"/>
              <a:ea typeface="全新硬笔行书简" pitchFamily="2" charset="-122"/>
            </a:endParaRPr>
          </a:p>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四、</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结果 </a:t>
            </a:r>
            <a:r>
              <a:rPr lang="en-US" altLang="zh-CN" sz="3200" b="1">
                <a:effectLst>
                  <a:outerShdw blurRad="38100" dist="38100" dir="2700000">
                    <a:srgbClr val="C0C0C0"/>
                  </a:outerShdw>
                </a:effectLst>
                <a:latin typeface="Arial" panose="020B0604020202020204" pitchFamily="34" charset="0"/>
                <a:ea typeface="全新硬笔行书简" pitchFamily="2" charset="-122"/>
              </a:rPr>
              <a:t>——</a:t>
            </a: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戊戌政变</a:t>
            </a:r>
            <a:endParaRPr lang="zh-CN" altLang="en-US" sz="3200" b="1" dirty="0">
              <a:effectLst>
                <a:outerShdw blurRad="38100" dist="38100" dir="2700000">
                  <a:srgbClr val="C0C0C0"/>
                </a:outerShdw>
              </a:effectLst>
              <a:latin typeface="Arial" panose="020B0604020202020204" pitchFamily="34" charset="0"/>
              <a:ea typeface="全新硬笔行书简" pitchFamily="2" charset="-122"/>
            </a:endParaRPr>
          </a:p>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五、失败</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原因</a:t>
            </a:r>
            <a:endPar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endParaRPr>
          </a:p>
          <a:p>
            <a:pPr>
              <a:spcBef>
                <a:spcPct val="50000"/>
              </a:spcBef>
              <a:buClr>
                <a:schemeClr val="tx1"/>
              </a:buClr>
              <a:buFont typeface="Wingdings" panose="05000000000000000000" pitchFamily="2" charset="2"/>
              <a:buChar char="l"/>
            </a:pPr>
            <a:r>
              <a:rPr lang="zh-CN" altLang="en-US" sz="3200" b="1" dirty="0">
                <a:effectLst>
                  <a:outerShdw blurRad="38100" dist="38100" dir="2700000">
                    <a:srgbClr val="C0C0C0"/>
                  </a:outerShdw>
                </a:effectLst>
                <a:latin typeface="Arial" panose="020B0604020202020204" pitchFamily="34" charset="0"/>
                <a:ea typeface="全新硬笔行书简" pitchFamily="2" charset="-122"/>
              </a:rPr>
              <a:t>六、</a:t>
            </a:r>
            <a:r>
              <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rPr>
              <a:t>影响</a:t>
            </a:r>
            <a:endParaRPr lang="zh-CN" altLang="en-US" sz="3200" b="1" dirty="0">
              <a:solidFill>
                <a:srgbClr val="FF0000"/>
              </a:solidFill>
              <a:effectLst>
                <a:outerShdw blurRad="38100" dist="38100" dir="2700000">
                  <a:srgbClr val="C0C0C0"/>
                </a:outerShdw>
              </a:effectLst>
              <a:latin typeface="Arial" panose="020B0604020202020204" pitchFamily="34" charset="0"/>
              <a:ea typeface="全新硬笔行书简"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xEl>
                                              <p:charRg st="0" end="5"/>
                                            </p:txEl>
                                          </p:spTgt>
                                        </p:tgtEl>
                                        <p:attrNameLst>
                                          <p:attrName>style.visibility</p:attrName>
                                        </p:attrNameLst>
                                      </p:cBhvr>
                                      <p:to>
                                        <p:strVal val="visible"/>
                                      </p:to>
                                    </p:set>
                                    <p:anim calcmode="lin" valueType="num">
                                      <p:cBhvr additive="base">
                                        <p:cTn id="7" dur="500" fill="hold"/>
                                        <p:tgtEl>
                                          <p:spTgt spid="4101">
                                            <p:txEl>
                                              <p:charRg st="0"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xEl>
                                              <p:charRg st="5" end="20"/>
                                            </p:txEl>
                                          </p:spTgt>
                                        </p:tgtEl>
                                        <p:attrNameLst>
                                          <p:attrName>style.visibility</p:attrName>
                                        </p:attrNameLst>
                                      </p:cBhvr>
                                      <p:to>
                                        <p:strVal val="visible"/>
                                      </p:to>
                                    </p:set>
                                    <p:anim calcmode="lin" valueType="num">
                                      <p:cBhvr additive="base">
                                        <p:cTn id="13" dur="500" fill="hold"/>
                                        <p:tgtEl>
                                          <p:spTgt spid="4101">
                                            <p:txEl>
                                              <p:charRg st="5" end="2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1">
                                            <p:txEl>
                                              <p:charRg st="5" end="2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xEl>
                                              <p:charRg st="20" end="35"/>
                                            </p:txEl>
                                          </p:spTgt>
                                        </p:tgtEl>
                                        <p:attrNameLst>
                                          <p:attrName>style.visibility</p:attrName>
                                        </p:attrNameLst>
                                      </p:cBhvr>
                                      <p:to>
                                        <p:strVal val="visible"/>
                                      </p:to>
                                    </p:set>
                                    <p:anim calcmode="lin" valueType="num">
                                      <p:cBhvr additive="base">
                                        <p:cTn id="19" dur="500" fill="hold"/>
                                        <p:tgtEl>
                                          <p:spTgt spid="4101">
                                            <p:txEl>
                                              <p:charRg st="20" end="3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1">
                                            <p:txEl>
                                              <p:charRg st="20" end="3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1">
                                            <p:txEl>
                                              <p:charRg st="35" end="47"/>
                                            </p:txEl>
                                          </p:spTgt>
                                        </p:tgtEl>
                                        <p:attrNameLst>
                                          <p:attrName>style.visibility</p:attrName>
                                        </p:attrNameLst>
                                      </p:cBhvr>
                                      <p:to>
                                        <p:strVal val="visible"/>
                                      </p:to>
                                    </p:set>
                                    <p:anim calcmode="lin" valueType="num">
                                      <p:cBhvr additive="base">
                                        <p:cTn id="25" dur="500" fill="hold"/>
                                        <p:tgtEl>
                                          <p:spTgt spid="4101">
                                            <p:txEl>
                                              <p:charRg st="35" end="4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1">
                                            <p:txEl>
                                              <p:charRg st="35" end="4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1">
                                            <p:txEl>
                                              <p:charRg st="47" end="54"/>
                                            </p:txEl>
                                          </p:spTgt>
                                        </p:tgtEl>
                                        <p:attrNameLst>
                                          <p:attrName>style.visibility</p:attrName>
                                        </p:attrNameLst>
                                      </p:cBhvr>
                                      <p:to>
                                        <p:strVal val="visible"/>
                                      </p:to>
                                    </p:set>
                                    <p:anim calcmode="lin" valueType="num">
                                      <p:cBhvr additive="base">
                                        <p:cTn id="31" dur="500" fill="hold"/>
                                        <p:tgtEl>
                                          <p:spTgt spid="4101">
                                            <p:txEl>
                                              <p:charRg st="47" end="5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1">
                                            <p:txEl>
                                              <p:charRg st="47" end="5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1">
                                            <p:txEl>
                                              <p:charRg st="54" end="59"/>
                                            </p:txEl>
                                          </p:spTgt>
                                        </p:tgtEl>
                                        <p:attrNameLst>
                                          <p:attrName>style.visibility</p:attrName>
                                        </p:attrNameLst>
                                      </p:cBhvr>
                                      <p:to>
                                        <p:strVal val="visible"/>
                                      </p:to>
                                    </p:set>
                                    <p:anim calcmode="lin" valueType="num">
                                      <p:cBhvr additive="base">
                                        <p:cTn id="37" dur="500" fill="hold"/>
                                        <p:tgtEl>
                                          <p:spTgt spid="4101">
                                            <p:txEl>
                                              <p:charRg st="54" end="5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1">
                                            <p:txEl>
                                              <p:charRg st="54" end="5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0482" name="页脚占位符 2"/>
          <p:cNvSpPr txBox="1">
            <a:spLocks noGrp="1"/>
          </p:cNvSpPr>
          <p:nvPr/>
        </p:nvSpPr>
        <p:spPr>
          <a:xfrm>
            <a:off x="3124200" y="6245225"/>
            <a:ext cx="2895600" cy="476250"/>
          </a:xfrm>
          <a:prstGeom prst="rect">
            <a:avLst/>
          </a:prstGeom>
          <a:noFill/>
          <a:ln w="9525">
            <a:noFill/>
          </a:ln>
        </p:spPr>
        <p:txBody>
          <a:bodyPr/>
          <a:p>
            <a:pPr algn="ctr"/>
            <a:r>
              <a:rPr lang="en-US" altLang="zh-CN" sz="1400">
                <a:latin typeface="Arial" panose="020B0604020202020204" pitchFamily="34" charset="0"/>
              </a:rPr>
              <a:t> </a:t>
            </a:r>
            <a:endParaRPr lang="en-US" altLang="zh-CN" sz="1400">
              <a:latin typeface="Arial" panose="020B0604020202020204" pitchFamily="34" charset="0"/>
            </a:endParaRPr>
          </a:p>
        </p:txBody>
      </p:sp>
      <p:pic>
        <p:nvPicPr>
          <p:cNvPr id="20483" name="Picture 2" descr="康有为"/>
          <p:cNvPicPr>
            <a:picLocks noChangeAspect="1"/>
          </p:cNvPicPr>
          <p:nvPr/>
        </p:nvPicPr>
        <p:blipFill>
          <a:blip r:embed="rId1"/>
          <a:stretch>
            <a:fillRect/>
          </a:stretch>
        </p:blipFill>
        <p:spPr>
          <a:xfrm>
            <a:off x="0" y="1685925"/>
            <a:ext cx="3498850" cy="5172075"/>
          </a:xfrm>
          <a:prstGeom prst="rect">
            <a:avLst/>
          </a:prstGeom>
          <a:noFill/>
          <a:ln w="9525">
            <a:noFill/>
          </a:ln>
        </p:spPr>
      </p:pic>
      <p:pic>
        <p:nvPicPr>
          <p:cNvPr id="20484" name="Picture 3" descr="孔子改制考">
            <a:hlinkClick r:id="rId2" tooltip="" action="ppaction://hlinksldjump"/>
          </p:cNvPr>
          <p:cNvPicPr>
            <a:picLocks noChangeAspect="1"/>
          </p:cNvPicPr>
          <p:nvPr/>
        </p:nvPicPr>
        <p:blipFill>
          <a:blip r:embed="rId3"/>
          <a:stretch>
            <a:fillRect/>
          </a:stretch>
        </p:blipFill>
        <p:spPr>
          <a:xfrm>
            <a:off x="6172200" y="2343150"/>
            <a:ext cx="2971800" cy="4514850"/>
          </a:xfrm>
          <a:prstGeom prst="rect">
            <a:avLst/>
          </a:prstGeom>
          <a:noFill/>
          <a:ln w="9525">
            <a:noFill/>
          </a:ln>
        </p:spPr>
      </p:pic>
      <p:pic>
        <p:nvPicPr>
          <p:cNvPr id="20485" name="Picture 4" descr="新学伪经考"/>
          <p:cNvPicPr>
            <a:picLocks noChangeAspect="1"/>
          </p:cNvPicPr>
          <p:nvPr/>
        </p:nvPicPr>
        <p:blipFill>
          <a:blip r:embed="rId4"/>
          <a:stretch>
            <a:fillRect/>
          </a:stretch>
        </p:blipFill>
        <p:spPr>
          <a:xfrm>
            <a:off x="3429000" y="0"/>
            <a:ext cx="2895600" cy="4581525"/>
          </a:xfrm>
          <a:prstGeom prst="rect">
            <a:avLst/>
          </a:prstGeom>
          <a:noFill/>
          <a:ln w="9525">
            <a:noFill/>
          </a:ln>
        </p:spPr>
      </p:pic>
      <p:sp>
        <p:nvSpPr>
          <p:cNvPr id="102405" name="Text Box 5"/>
          <p:cNvSpPr txBox="1">
            <a:spLocks noChangeArrowheads="1"/>
          </p:cNvSpPr>
          <p:nvPr/>
        </p:nvSpPr>
        <p:spPr bwMode="auto">
          <a:xfrm>
            <a:off x="685800" y="914400"/>
            <a:ext cx="1752600" cy="70167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kern="1200" cap="none" spc="0" normalizeH="0" baseline="0" noProof="0" smtClean="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康有为</a:t>
            </a:r>
            <a:endParaRPr kumimoji="0" lang="zh-CN" altLang="en-US" sz="4000" b="1" kern="1200" cap="none" spc="0" normalizeH="0" baseline="0" noProof="0" smtClean="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02406" name="Text Box 6"/>
          <p:cNvSpPr txBox="1">
            <a:spLocks noChangeArrowheads="1"/>
          </p:cNvSpPr>
          <p:nvPr/>
        </p:nvSpPr>
        <p:spPr bwMode="auto">
          <a:xfrm>
            <a:off x="381000" y="685800"/>
            <a:ext cx="8078788" cy="2830513"/>
          </a:xfrm>
          <a:prstGeom prst="rect">
            <a:avLst/>
          </a:prstGeom>
          <a:solidFill>
            <a:schemeClr val="bg1"/>
          </a:solidFill>
          <a:ln w="9525">
            <a:solidFill>
              <a:schemeClr val="tx1"/>
            </a:solidFill>
            <a:miter lim="800000"/>
          </a:ln>
          <a:effectLst/>
        </p:spPr>
        <p:txBody>
          <a:bodyPr>
            <a:spAutoFit/>
          </a:bodyPr>
          <a:p>
            <a:pPr>
              <a:spcBef>
                <a:spcPct val="60000"/>
              </a:spcBef>
            </a:pPr>
            <a:r>
              <a:rPr lang="en-US" altLang="zh-CN"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a:t>
            </a:r>
            <a:r>
              <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新学伪经考</a:t>
            </a:r>
            <a:r>
              <a:rPr lang="en-US" altLang="zh-CN" sz="3200" b="1">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a:t>
            </a:r>
            <a:endParaRPr lang="en-US" altLang="zh-CN" sz="3200" b="1">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endParaRPr>
          </a:p>
          <a:p>
            <a:pPr>
              <a:spcBef>
                <a:spcPct val="60000"/>
              </a:spcBef>
            </a:pPr>
            <a:r>
              <a:rPr lang="en-US" altLang="zh-CN"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   </a:t>
            </a:r>
            <a:r>
              <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在维护孔子的名义下，把历代统治者认为神圣不可侵犯的古文经斥之伪经，主张应予抛弃，这就动摇了守旧势力，恪守祖训、反对变法的理论基础为变法制造舆论。</a:t>
            </a:r>
            <a:endPar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
        <p:nvSpPr>
          <p:cNvPr id="102407" name="Text Box 7"/>
          <p:cNvSpPr txBox="1">
            <a:spLocks noChangeArrowheads="1"/>
          </p:cNvSpPr>
          <p:nvPr/>
        </p:nvSpPr>
        <p:spPr bwMode="auto">
          <a:xfrm>
            <a:off x="1042988" y="4038600"/>
            <a:ext cx="7724775" cy="2362200"/>
          </a:xfrm>
          <a:prstGeom prst="rect">
            <a:avLst/>
          </a:prstGeom>
          <a:solidFill>
            <a:schemeClr val="bg1"/>
          </a:solidFill>
          <a:ln w="28575">
            <a:solidFill>
              <a:srgbClr val="000000"/>
            </a:solidFill>
            <a:miter lim="800000"/>
          </a:ln>
          <a:effectLst/>
        </p:spPr>
        <p:txBody>
          <a:bodyPr>
            <a:spAutoFit/>
          </a:bodyPr>
          <a:p>
            <a:pPr>
              <a:spcBef>
                <a:spcPct val="60000"/>
              </a:spcBef>
            </a:pPr>
            <a:r>
              <a:rPr lang="en-US" altLang="zh-CN"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a:t>
            </a:r>
            <a:r>
              <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孔子改制考</a:t>
            </a:r>
            <a:r>
              <a:rPr lang="en-US" altLang="zh-CN" sz="3200" b="1">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a:t>
            </a:r>
            <a:endParaRPr lang="en-US" altLang="zh-CN" sz="3200" b="1">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endParaRPr>
          </a:p>
          <a:p>
            <a:pPr>
              <a:spcBef>
                <a:spcPct val="60000"/>
              </a:spcBef>
            </a:pPr>
            <a:r>
              <a:rPr lang="en-US" altLang="zh-CN"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   </a:t>
            </a:r>
            <a:r>
              <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rPr>
              <a:t>称儒家尊奉的“六经”均为孔子假托古圣的言行所作，将孔子塑造成为托古改制的“素王”，为变法活动制造历史根据。</a:t>
            </a:r>
            <a:endParaRPr lang="zh-CN" altLang="en-US" sz="3200" b="1" dirty="0">
              <a:solidFill>
                <a:srgbClr val="000066"/>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
        <p:nvSpPr>
          <p:cNvPr id="20489" name="Rectangle 8"/>
          <p:cNvSpPr/>
          <p:nvPr/>
        </p:nvSpPr>
        <p:spPr>
          <a:xfrm>
            <a:off x="0" y="0"/>
            <a:ext cx="3851275" cy="701675"/>
          </a:xfrm>
          <a:prstGeom prst="rect">
            <a:avLst/>
          </a:prstGeom>
          <a:noFill/>
          <a:ln w="9525">
            <a:noFill/>
          </a:ln>
        </p:spPr>
        <p:txBody>
          <a:bodyPr>
            <a:spAutoFit/>
          </a:bodyPr>
          <a:p>
            <a:r>
              <a:rPr lang="en-US" altLang="zh-CN" sz="4000" b="1" dirty="0">
                <a:solidFill>
                  <a:srgbClr val="FF3300"/>
                </a:solidFill>
                <a:effectLst>
                  <a:outerShdw blurRad="38100" dist="38100" dir="2700000">
                    <a:srgbClr val="000000"/>
                  </a:outerShdw>
                </a:effectLst>
                <a:latin typeface="Arial" panose="020B0604020202020204" pitchFamily="34" charset="0"/>
                <a:ea typeface="黑体" panose="02010609060101010101" pitchFamily="49" charset="-122"/>
              </a:rPr>
              <a:t>1</a:t>
            </a:r>
            <a:r>
              <a:rPr lang="zh-CN" altLang="en-US" sz="4000" b="1" dirty="0">
                <a:solidFill>
                  <a:srgbClr val="FF3300"/>
                </a:solidFill>
                <a:effectLst>
                  <a:outerShdw blurRad="38100" dist="38100" dir="2700000">
                    <a:srgbClr val="000000"/>
                  </a:outerShdw>
                </a:effectLst>
                <a:latin typeface="Arial" panose="020B0604020202020204" pitchFamily="34" charset="0"/>
                <a:ea typeface="黑体" panose="02010609060101010101" pitchFamily="49" charset="-122"/>
              </a:rPr>
              <a:t>、著书立说；</a:t>
            </a:r>
            <a:endParaRPr lang="zh-CN" altLang="en-US" sz="4000" b="1" dirty="0">
              <a:solidFill>
                <a:srgbClr val="FF3300"/>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ipe(down)">
                                      <p:cBhvr>
                                        <p:cTn id="7" dur="580">
                                          <p:stCondLst>
                                            <p:cond delay="0"/>
                                          </p:stCondLst>
                                        </p:cTn>
                                        <p:tgtEl>
                                          <p:spTgt spid="102406"/>
                                        </p:tgtEl>
                                      </p:cBhvr>
                                    </p:animEffect>
                                    <p:anim calcmode="lin" valueType="num">
                                      <p:cBhvr>
                                        <p:cTn id="8" dur="1822" tmFilter="0,0; 0.14,0.36; 0.43,0.73; 0.71,0.91; 1.0,1.0">
                                          <p:stCondLst>
                                            <p:cond delay="0"/>
                                          </p:stCondLst>
                                        </p:cTn>
                                        <p:tgtEl>
                                          <p:spTgt spid="1024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06"/>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02406"/>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02406"/>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02406"/>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02406"/>
                                        </p:tgtEl>
                                      </p:cBhvr>
                                      <p:to x="100000" y="60000"/>
                                    </p:animScale>
                                    <p:animScale>
                                      <p:cBhvr>
                                        <p:cTn id="14" dur="166" decel="50000">
                                          <p:stCondLst>
                                            <p:cond delay="676"/>
                                          </p:stCondLst>
                                        </p:cTn>
                                        <p:tgtEl>
                                          <p:spTgt spid="102406"/>
                                        </p:tgtEl>
                                      </p:cBhvr>
                                      <p:to x="100000" y="100000"/>
                                    </p:animScale>
                                    <p:animScale>
                                      <p:cBhvr>
                                        <p:cTn id="15" dur="26">
                                          <p:stCondLst>
                                            <p:cond delay="1312"/>
                                          </p:stCondLst>
                                        </p:cTn>
                                        <p:tgtEl>
                                          <p:spTgt spid="102406"/>
                                        </p:tgtEl>
                                      </p:cBhvr>
                                      <p:to x="100000" y="80000"/>
                                    </p:animScale>
                                    <p:animScale>
                                      <p:cBhvr>
                                        <p:cTn id="16" dur="166" decel="50000">
                                          <p:stCondLst>
                                            <p:cond delay="1338"/>
                                          </p:stCondLst>
                                        </p:cTn>
                                        <p:tgtEl>
                                          <p:spTgt spid="102406"/>
                                        </p:tgtEl>
                                      </p:cBhvr>
                                      <p:to x="100000" y="100000"/>
                                    </p:animScale>
                                    <p:animScale>
                                      <p:cBhvr>
                                        <p:cTn id="17" dur="26">
                                          <p:stCondLst>
                                            <p:cond delay="1642"/>
                                          </p:stCondLst>
                                        </p:cTn>
                                        <p:tgtEl>
                                          <p:spTgt spid="102406"/>
                                        </p:tgtEl>
                                      </p:cBhvr>
                                      <p:to x="100000" y="90000"/>
                                    </p:animScale>
                                    <p:animScale>
                                      <p:cBhvr>
                                        <p:cTn id="18" dur="166" decel="50000">
                                          <p:stCondLst>
                                            <p:cond delay="1668"/>
                                          </p:stCondLst>
                                        </p:cTn>
                                        <p:tgtEl>
                                          <p:spTgt spid="102406"/>
                                        </p:tgtEl>
                                      </p:cBhvr>
                                      <p:to x="100000" y="100000"/>
                                    </p:animScale>
                                    <p:animScale>
                                      <p:cBhvr>
                                        <p:cTn id="19" dur="26">
                                          <p:stCondLst>
                                            <p:cond delay="1808"/>
                                          </p:stCondLst>
                                        </p:cTn>
                                        <p:tgtEl>
                                          <p:spTgt spid="102406"/>
                                        </p:tgtEl>
                                      </p:cBhvr>
                                      <p:to x="100000" y="95000"/>
                                    </p:animScale>
                                    <p:animScale>
                                      <p:cBhvr>
                                        <p:cTn id="20" dur="166" decel="50000">
                                          <p:stCondLst>
                                            <p:cond delay="1834"/>
                                          </p:stCondLst>
                                        </p:cTn>
                                        <p:tgtEl>
                                          <p:spTgt spid="10240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2407"/>
                                        </p:tgtEl>
                                        <p:attrNameLst>
                                          <p:attrName>style.visibility</p:attrName>
                                        </p:attrNameLst>
                                      </p:cBhvr>
                                      <p:to>
                                        <p:strVal val="visible"/>
                                      </p:to>
                                    </p:set>
                                    <p:animEffect transition="in" filter="wipe(down)">
                                      <p:cBhvr>
                                        <p:cTn id="23" dur="580">
                                          <p:stCondLst>
                                            <p:cond delay="0"/>
                                          </p:stCondLst>
                                        </p:cTn>
                                        <p:tgtEl>
                                          <p:spTgt spid="102407"/>
                                        </p:tgtEl>
                                      </p:cBhvr>
                                    </p:animEffect>
                                    <p:anim calcmode="lin" valueType="num">
                                      <p:cBhvr>
                                        <p:cTn id="24" dur="1822" tmFilter="0,0; 0.14,0.36; 0.43,0.73; 0.71,0.91; 1.0,1.0">
                                          <p:stCondLst>
                                            <p:cond delay="0"/>
                                          </p:stCondLst>
                                        </p:cTn>
                                        <p:tgtEl>
                                          <p:spTgt spid="10240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407"/>
                                        </p:tgtEl>
                                        <p:attrNameLst>
                                          <p:attrName>ppt_y</p:attrName>
                                        </p:attrNameLst>
                                      </p:cBhvr>
                                      <p:tavLst>
                                        <p:tav tm="0" fmla="#ppt_y-sin(pi*$)/3">
                                          <p:val>
                                            <p:fltVal val="0.500000"/>
                                          </p:val>
                                        </p:tav>
                                        <p:tav tm="100000">
                                          <p:val>
                                            <p:fltVal val="1.000000"/>
                                          </p:val>
                                        </p:tav>
                                      </p:tavLst>
                                    </p:anim>
                                    <p:anim calcmode="lin" valueType="num">
                                      <p:cBhvr>
                                        <p:cTn id="26" dur="664" tmFilter="0, 0; 0.125,0.2665; 0.25,0.4; 0.375,0.465; 0.5,0.5;  0.625,0.535; 0.75,0.6; 0.875,0.7335; 1,1">
                                          <p:stCondLst>
                                            <p:cond delay="664"/>
                                          </p:stCondLst>
                                        </p:cTn>
                                        <p:tgtEl>
                                          <p:spTgt spid="102407"/>
                                        </p:tgtEl>
                                        <p:attrNameLst>
                                          <p:attrName>ppt_y</p:attrName>
                                        </p:attrNameLst>
                                      </p:cBhvr>
                                      <p:tavLst>
                                        <p:tav tm="0" fmla="#ppt_y-sin(pi*$)/9">
                                          <p:val>
                                            <p:fltVal val="0.000000"/>
                                          </p:val>
                                        </p:tav>
                                        <p:tav tm="100000">
                                          <p:val>
                                            <p:fltVal val="1.000000"/>
                                          </p:val>
                                        </p:tav>
                                      </p:tavLst>
                                    </p:anim>
                                    <p:anim calcmode="lin" valueType="num">
                                      <p:cBhvr>
                                        <p:cTn id="27" dur="332" tmFilter="0, 0; 0.125,0.2665; 0.25,0.4; 0.375,0.465; 0.5,0.5;  0.625,0.535; 0.75,0.6; 0.875,0.7335; 1,1">
                                          <p:stCondLst>
                                            <p:cond delay="1324"/>
                                          </p:stCondLst>
                                        </p:cTn>
                                        <p:tgtEl>
                                          <p:spTgt spid="102407"/>
                                        </p:tgtEl>
                                        <p:attrNameLst>
                                          <p:attrName>ppt_y</p:attrName>
                                        </p:attrNameLst>
                                      </p:cBhvr>
                                      <p:tavLst>
                                        <p:tav tm="0" fmla="#ppt_y-sin(pi*$)/27">
                                          <p:val>
                                            <p:fltVal val="0.000000"/>
                                          </p:val>
                                        </p:tav>
                                        <p:tav tm="100000">
                                          <p:val>
                                            <p:fltVal val="1.000000"/>
                                          </p:val>
                                        </p:tav>
                                      </p:tavLst>
                                    </p:anim>
                                    <p:anim calcmode="lin" valueType="num">
                                      <p:cBhvr>
                                        <p:cTn id="28" dur="164" tmFilter="0, 0; 0.125,0.2665; 0.25,0.4; 0.375,0.465; 0.5,0.5;  0.625,0.535; 0.75,0.6; 0.875,0.7335; 1,1">
                                          <p:stCondLst>
                                            <p:cond delay="1656"/>
                                          </p:stCondLst>
                                        </p:cTn>
                                        <p:tgtEl>
                                          <p:spTgt spid="102407"/>
                                        </p:tgtEl>
                                        <p:attrNameLst>
                                          <p:attrName>ppt_y</p:attrName>
                                        </p:attrNameLst>
                                      </p:cBhvr>
                                      <p:tavLst>
                                        <p:tav tm="0" fmla="#ppt_y-sin(pi*$)/81">
                                          <p:val>
                                            <p:fltVal val="0.000000"/>
                                          </p:val>
                                        </p:tav>
                                        <p:tav tm="100000">
                                          <p:val>
                                            <p:fltVal val="1.000000"/>
                                          </p:val>
                                        </p:tav>
                                      </p:tavLst>
                                    </p:anim>
                                    <p:animScale>
                                      <p:cBhvr>
                                        <p:cTn id="29" dur="26">
                                          <p:stCondLst>
                                            <p:cond delay="650"/>
                                          </p:stCondLst>
                                        </p:cTn>
                                        <p:tgtEl>
                                          <p:spTgt spid="102407"/>
                                        </p:tgtEl>
                                      </p:cBhvr>
                                      <p:to x="100000" y="60000"/>
                                    </p:animScale>
                                    <p:animScale>
                                      <p:cBhvr>
                                        <p:cTn id="30" dur="166" decel="50000">
                                          <p:stCondLst>
                                            <p:cond delay="676"/>
                                          </p:stCondLst>
                                        </p:cTn>
                                        <p:tgtEl>
                                          <p:spTgt spid="102407"/>
                                        </p:tgtEl>
                                      </p:cBhvr>
                                      <p:to x="100000" y="100000"/>
                                    </p:animScale>
                                    <p:animScale>
                                      <p:cBhvr>
                                        <p:cTn id="31" dur="26">
                                          <p:stCondLst>
                                            <p:cond delay="1312"/>
                                          </p:stCondLst>
                                        </p:cTn>
                                        <p:tgtEl>
                                          <p:spTgt spid="102407"/>
                                        </p:tgtEl>
                                      </p:cBhvr>
                                      <p:to x="100000" y="80000"/>
                                    </p:animScale>
                                    <p:animScale>
                                      <p:cBhvr>
                                        <p:cTn id="32" dur="166" decel="50000">
                                          <p:stCondLst>
                                            <p:cond delay="1338"/>
                                          </p:stCondLst>
                                        </p:cTn>
                                        <p:tgtEl>
                                          <p:spTgt spid="102407"/>
                                        </p:tgtEl>
                                      </p:cBhvr>
                                      <p:to x="100000" y="100000"/>
                                    </p:animScale>
                                    <p:animScale>
                                      <p:cBhvr>
                                        <p:cTn id="33" dur="26">
                                          <p:stCondLst>
                                            <p:cond delay="1642"/>
                                          </p:stCondLst>
                                        </p:cTn>
                                        <p:tgtEl>
                                          <p:spTgt spid="102407"/>
                                        </p:tgtEl>
                                      </p:cBhvr>
                                      <p:to x="100000" y="90000"/>
                                    </p:animScale>
                                    <p:animScale>
                                      <p:cBhvr>
                                        <p:cTn id="34" dur="166" decel="50000">
                                          <p:stCondLst>
                                            <p:cond delay="1668"/>
                                          </p:stCondLst>
                                        </p:cTn>
                                        <p:tgtEl>
                                          <p:spTgt spid="102407"/>
                                        </p:tgtEl>
                                      </p:cBhvr>
                                      <p:to x="100000" y="100000"/>
                                    </p:animScale>
                                    <p:animScale>
                                      <p:cBhvr>
                                        <p:cTn id="35" dur="26">
                                          <p:stCondLst>
                                            <p:cond delay="1808"/>
                                          </p:stCondLst>
                                        </p:cTn>
                                        <p:tgtEl>
                                          <p:spTgt spid="102407"/>
                                        </p:tgtEl>
                                      </p:cBhvr>
                                      <p:to x="100000" y="95000"/>
                                    </p:animScale>
                                    <p:animScale>
                                      <p:cBhvr>
                                        <p:cTn id="36" dur="166" decel="50000">
                                          <p:stCondLst>
                                            <p:cond delay="1834"/>
                                          </p:stCondLst>
                                        </p:cTn>
                                        <p:tgtEl>
                                          <p:spTgt spid="1024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bldLvl="0" animBg="1"/>
      <p:bldP spid="10240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29698" name="Group 23"/>
          <p:cNvGrpSpPr/>
          <p:nvPr/>
        </p:nvGrpSpPr>
        <p:grpSpPr>
          <a:xfrm>
            <a:off x="-304800" y="-223837"/>
            <a:ext cx="9753600" cy="7305675"/>
            <a:chOff x="-192" y="-141"/>
            <a:chExt cx="6144" cy="4602"/>
          </a:xfrm>
        </p:grpSpPr>
        <p:pic>
          <p:nvPicPr>
            <p:cNvPr id="29713" name="Picture 2" descr="图片1"/>
            <p:cNvPicPr>
              <a:picLocks noChangeAspect="1"/>
            </p:cNvPicPr>
            <p:nvPr/>
          </p:nvPicPr>
          <p:blipFill>
            <a:blip r:embed="rId1"/>
            <a:stretch>
              <a:fillRect/>
            </a:stretch>
          </p:blipFill>
          <p:spPr>
            <a:xfrm>
              <a:off x="-192" y="-141"/>
              <a:ext cx="6144" cy="4602"/>
            </a:xfrm>
            <a:prstGeom prst="rect">
              <a:avLst/>
            </a:prstGeom>
            <a:noFill/>
            <a:ln w="9525">
              <a:noFill/>
            </a:ln>
          </p:spPr>
        </p:pic>
        <p:grpSp>
          <p:nvGrpSpPr>
            <p:cNvPr id="29714" name="Group 8"/>
            <p:cNvGrpSpPr/>
            <p:nvPr/>
          </p:nvGrpSpPr>
          <p:grpSpPr>
            <a:xfrm>
              <a:off x="385" y="0"/>
              <a:ext cx="4945" cy="544"/>
              <a:chOff x="0" y="0"/>
              <a:chExt cx="2976" cy="624"/>
            </a:xfrm>
          </p:grpSpPr>
          <p:sp>
            <p:nvSpPr>
              <p:cNvPr id="29715" name="Line 9"/>
              <p:cNvSpPr/>
              <p:nvPr/>
            </p:nvSpPr>
            <p:spPr>
              <a:xfrm>
                <a:off x="240" y="432"/>
                <a:ext cx="2544" cy="0"/>
              </a:xfrm>
              <a:prstGeom prst="line">
                <a:avLst/>
              </a:prstGeom>
              <a:ln w="9525" cap="flat" cmpd="sng">
                <a:solidFill>
                  <a:schemeClr val="tx1"/>
                </a:solidFill>
                <a:prstDash val="solid"/>
                <a:headEnd type="none" w="med" len="med"/>
                <a:tailEnd type="none" w="med" len="med"/>
              </a:ln>
            </p:spPr>
          </p:sp>
          <p:pic>
            <p:nvPicPr>
              <p:cNvPr id="29716" name="Picture 10" descr="SatelliteX08"/>
              <p:cNvPicPr>
                <a:picLocks noChangeAspect="1"/>
              </p:cNvPicPr>
              <p:nvPr/>
            </p:nvPicPr>
            <p:blipFill>
              <a:blip r:embed="rId2"/>
              <a:stretch>
                <a:fillRect/>
              </a:stretch>
            </p:blipFill>
            <p:spPr>
              <a:xfrm>
                <a:off x="0" y="0"/>
                <a:ext cx="624" cy="624"/>
              </a:xfrm>
              <a:prstGeom prst="rect">
                <a:avLst/>
              </a:prstGeom>
              <a:noFill/>
              <a:ln w="9525">
                <a:noFill/>
              </a:ln>
            </p:spPr>
          </p:pic>
          <p:sp>
            <p:nvSpPr>
              <p:cNvPr id="65547" name="Text Box 11"/>
              <p:cNvSpPr txBox="1">
                <a:spLocks noChangeArrowheads="1"/>
              </p:cNvSpPr>
              <p:nvPr/>
            </p:nvSpPr>
            <p:spPr bwMode="auto">
              <a:xfrm>
                <a:off x="384" y="192"/>
                <a:ext cx="1056" cy="33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zh-CN" sz="24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NEWS</a:t>
                </a:r>
                <a:endParaRPr kumimoji="0" lang="en-US" altLang="zh-CN" sz="24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sp>
            <p:nvSpPr>
              <p:cNvPr id="65548" name="Text Box 12"/>
              <p:cNvSpPr txBox="1">
                <a:spLocks noChangeArrowheads="1"/>
              </p:cNvSpPr>
              <p:nvPr/>
            </p:nvSpPr>
            <p:spPr bwMode="auto">
              <a:xfrm>
                <a:off x="960" y="20"/>
                <a:ext cx="2016" cy="507"/>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梁启超的维新思想</a:t>
                </a:r>
                <a:endPar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grpSp>
      </p:grpSp>
      <p:pic>
        <p:nvPicPr>
          <p:cNvPr id="29699" name="Picture 13" descr="u=2080283445,2089483584&amp;fm=0&amp;gp=0">
            <a:hlinkClick r:id="rId3"/>
          </p:cNvPr>
          <p:cNvPicPr>
            <a:picLocks noChangeAspect="1"/>
          </p:cNvPicPr>
          <p:nvPr/>
        </p:nvPicPr>
        <p:blipFill>
          <a:blip r:embed="rId4"/>
          <a:stretch>
            <a:fillRect/>
          </a:stretch>
        </p:blipFill>
        <p:spPr>
          <a:xfrm>
            <a:off x="7956550" y="0"/>
            <a:ext cx="1187450" cy="908050"/>
          </a:xfrm>
          <a:prstGeom prst="rect">
            <a:avLst/>
          </a:prstGeom>
          <a:noFill/>
          <a:ln w="9525">
            <a:noFill/>
          </a:ln>
        </p:spPr>
      </p:pic>
      <p:sp>
        <p:nvSpPr>
          <p:cNvPr id="29700" name="Rectangle 14"/>
          <p:cNvSpPr/>
          <p:nvPr/>
        </p:nvSpPr>
        <p:spPr>
          <a:xfrm>
            <a:off x="971550" y="836613"/>
            <a:ext cx="3960813" cy="579437"/>
          </a:xfrm>
          <a:prstGeom prst="rect">
            <a:avLst/>
          </a:prstGeom>
          <a:noFill/>
          <a:ln w="9525">
            <a:noFill/>
          </a:ln>
        </p:spPr>
        <p:txBody>
          <a:bodyPr>
            <a:spAutoFit/>
          </a:bodyPr>
          <a:p>
            <a:r>
              <a:rPr lang="zh-CN" altLang="en-US" sz="3200" b="1" dirty="0">
                <a:solidFill>
                  <a:srgbClr val="CC0000"/>
                </a:solidFill>
                <a:latin typeface="Arial" panose="020B0604020202020204" pitchFamily="34" charset="0"/>
                <a:ea typeface="隶书" pitchFamily="49" charset="-122"/>
              </a:rPr>
              <a:t>两本值得介绍的书籍</a:t>
            </a:r>
            <a:endParaRPr lang="zh-CN" altLang="en-US" sz="3200" b="1" dirty="0">
              <a:solidFill>
                <a:srgbClr val="CC0000"/>
              </a:solidFill>
              <a:latin typeface="Arial" panose="020B0604020202020204" pitchFamily="34" charset="0"/>
              <a:ea typeface="隶书" pitchFamily="49" charset="-122"/>
            </a:endParaRPr>
          </a:p>
        </p:txBody>
      </p:sp>
      <p:pic>
        <p:nvPicPr>
          <p:cNvPr id="29701" name="Picture 15" descr="图片1">
            <a:hlinkClick r:id="rId5" action="ppaction://hlinksldjump"/>
          </p:cNvPr>
          <p:cNvPicPr>
            <a:picLocks noChangeAspect="1"/>
          </p:cNvPicPr>
          <p:nvPr/>
        </p:nvPicPr>
        <p:blipFill>
          <a:blip r:embed="rId6"/>
          <a:stretch>
            <a:fillRect/>
          </a:stretch>
        </p:blipFill>
        <p:spPr>
          <a:xfrm>
            <a:off x="6877050" y="836613"/>
            <a:ext cx="703263" cy="466725"/>
          </a:xfrm>
          <a:prstGeom prst="rect">
            <a:avLst/>
          </a:prstGeom>
          <a:noFill/>
          <a:ln w="9525">
            <a:noFill/>
          </a:ln>
        </p:spPr>
      </p:pic>
      <p:grpSp>
        <p:nvGrpSpPr>
          <p:cNvPr id="29702" name="Group 32"/>
          <p:cNvGrpSpPr/>
          <p:nvPr/>
        </p:nvGrpSpPr>
        <p:grpSpPr>
          <a:xfrm>
            <a:off x="755650" y="1412875"/>
            <a:ext cx="6946900" cy="2232025"/>
            <a:chOff x="476" y="890"/>
            <a:chExt cx="4376" cy="1406"/>
          </a:xfrm>
        </p:grpSpPr>
        <p:pic>
          <p:nvPicPr>
            <p:cNvPr id="29709" name="Picture 22" descr="u=645543593,3865977648&amp;fm=15&amp;gp=0">
              <a:hlinkClick r:id="rId7"/>
            </p:cNvPr>
            <p:cNvPicPr>
              <a:picLocks noChangeAspect="1"/>
            </p:cNvPicPr>
            <p:nvPr/>
          </p:nvPicPr>
          <p:blipFill>
            <a:blip r:embed="rId8"/>
            <a:stretch>
              <a:fillRect/>
            </a:stretch>
          </p:blipFill>
          <p:spPr>
            <a:xfrm>
              <a:off x="3696" y="890"/>
              <a:ext cx="1156" cy="1361"/>
            </a:xfrm>
            <a:prstGeom prst="rect">
              <a:avLst/>
            </a:prstGeom>
            <a:noFill/>
            <a:ln w="9525">
              <a:noFill/>
            </a:ln>
          </p:spPr>
        </p:pic>
        <p:grpSp>
          <p:nvGrpSpPr>
            <p:cNvPr id="29710" name="Group 31"/>
            <p:cNvGrpSpPr/>
            <p:nvPr/>
          </p:nvGrpSpPr>
          <p:grpSpPr>
            <a:xfrm>
              <a:off x="476" y="890"/>
              <a:ext cx="2747" cy="1406"/>
              <a:chOff x="476" y="890"/>
              <a:chExt cx="2747" cy="1406"/>
            </a:xfrm>
          </p:grpSpPr>
          <p:pic>
            <p:nvPicPr>
              <p:cNvPr id="29711" name="Picture 17" descr="u=4191532700,3029244442&amp;fm=0&amp;gp=0">
                <a:hlinkClick r:id="rId9"/>
              </p:cNvPr>
              <p:cNvPicPr>
                <a:picLocks noChangeAspect="1"/>
              </p:cNvPicPr>
              <p:nvPr/>
            </p:nvPicPr>
            <p:blipFill>
              <a:blip r:embed="rId10"/>
              <a:stretch>
                <a:fillRect/>
              </a:stretch>
            </p:blipFill>
            <p:spPr>
              <a:xfrm>
                <a:off x="476" y="890"/>
                <a:ext cx="1088" cy="1406"/>
              </a:xfrm>
              <a:prstGeom prst="rect">
                <a:avLst/>
              </a:prstGeom>
              <a:noFill/>
              <a:ln w="9525">
                <a:noFill/>
              </a:ln>
            </p:spPr>
          </p:pic>
          <p:pic>
            <p:nvPicPr>
              <p:cNvPr id="29712" name="Picture 24" descr="历史：戊戌政变记">
                <a:hlinkClick r:id="rId11"/>
              </p:cNvPr>
              <p:cNvPicPr>
                <a:picLocks noChangeAspect="1"/>
              </p:cNvPicPr>
              <p:nvPr/>
            </p:nvPicPr>
            <p:blipFill>
              <a:blip r:embed="rId12"/>
              <a:stretch>
                <a:fillRect/>
              </a:stretch>
            </p:blipFill>
            <p:spPr>
              <a:xfrm>
                <a:off x="2064" y="935"/>
                <a:ext cx="1159" cy="1361"/>
              </a:xfrm>
              <a:prstGeom prst="rect">
                <a:avLst/>
              </a:prstGeom>
              <a:noFill/>
              <a:ln w="9525">
                <a:noFill/>
              </a:ln>
            </p:spPr>
          </p:pic>
        </p:grpSp>
      </p:grpSp>
      <p:sp>
        <p:nvSpPr>
          <p:cNvPr id="29703" name="Rectangle 25"/>
          <p:cNvSpPr/>
          <p:nvPr/>
        </p:nvSpPr>
        <p:spPr>
          <a:xfrm>
            <a:off x="971550" y="6491288"/>
            <a:ext cx="184150" cy="366712"/>
          </a:xfrm>
          <a:prstGeom prst="rect">
            <a:avLst/>
          </a:prstGeom>
          <a:noFill/>
          <a:ln w="9525">
            <a:noFill/>
          </a:ln>
        </p:spPr>
        <p:txBody>
          <a:bodyPr wrap="none" anchor="ctr">
            <a:spAutoFit/>
          </a:bodyPr>
          <a:p>
            <a:endParaRPr lang="zh-CN" altLang="zh-CN" dirty="0">
              <a:latin typeface="Arial" panose="020B0604020202020204" pitchFamily="34" charset="0"/>
            </a:endParaRPr>
          </a:p>
        </p:txBody>
      </p:sp>
      <p:sp>
        <p:nvSpPr>
          <p:cNvPr id="29704" name="Rectangle 26"/>
          <p:cNvSpPr/>
          <p:nvPr/>
        </p:nvSpPr>
        <p:spPr>
          <a:xfrm>
            <a:off x="468313" y="5516563"/>
            <a:ext cx="8675687" cy="482600"/>
          </a:xfrm>
          <a:prstGeom prst="rect">
            <a:avLst/>
          </a:prstGeom>
          <a:noFill/>
          <a:ln w="9525">
            <a:noFill/>
          </a:ln>
        </p:spPr>
        <p:txBody>
          <a:bodyPr>
            <a:spAutoFit/>
          </a:bodyPr>
          <a:p>
            <a:pPr>
              <a:lnSpc>
                <a:spcPct val="80000"/>
              </a:lnSpc>
              <a:spcBef>
                <a:spcPct val="20000"/>
              </a:spcBef>
            </a:pPr>
            <a:r>
              <a:rPr lang="en-US" altLang="zh-CN" sz="3200" b="1" dirty="0">
                <a:solidFill>
                  <a:srgbClr val="FF0000"/>
                </a:solidFill>
                <a:latin typeface="Arial" panose="020B0604020202020204" pitchFamily="34" charset="0"/>
                <a:ea typeface="华文新魏" pitchFamily="2" charset="-122"/>
              </a:rPr>
              <a:t> </a:t>
            </a:r>
            <a:endParaRPr lang="en-US" altLang="zh-CN" sz="2800" b="1" dirty="0">
              <a:solidFill>
                <a:srgbClr val="0066CC"/>
              </a:solidFill>
              <a:latin typeface="Arial" panose="020B0604020202020204" pitchFamily="34" charset="0"/>
            </a:endParaRPr>
          </a:p>
        </p:txBody>
      </p:sp>
      <p:sp>
        <p:nvSpPr>
          <p:cNvPr id="29705" name="Rectangle 27"/>
          <p:cNvSpPr/>
          <p:nvPr/>
        </p:nvSpPr>
        <p:spPr>
          <a:xfrm>
            <a:off x="539750" y="5734050"/>
            <a:ext cx="8604250" cy="519113"/>
          </a:xfrm>
          <a:prstGeom prst="rect">
            <a:avLst/>
          </a:prstGeom>
          <a:noFill/>
          <a:ln w="9525">
            <a:noFill/>
          </a:ln>
        </p:spPr>
        <p:txBody>
          <a:bodyPr>
            <a:spAutoFit/>
          </a:bodyPr>
          <a:p>
            <a:pPr>
              <a:spcBef>
                <a:spcPct val="50000"/>
              </a:spcBef>
            </a:pPr>
            <a:r>
              <a:rPr lang="en-US" altLang="zh-CN" sz="2800" b="1" dirty="0">
                <a:solidFill>
                  <a:srgbClr val="FF0000"/>
                </a:solidFill>
                <a:latin typeface="Arial" panose="020B0604020202020204" pitchFamily="34" charset="0"/>
              </a:rPr>
              <a:t>    </a:t>
            </a:r>
            <a:endParaRPr lang="en-US" altLang="zh-CN" sz="2800" b="1" dirty="0">
              <a:solidFill>
                <a:srgbClr val="FF0000"/>
              </a:solidFill>
              <a:latin typeface="Arial" panose="020B0604020202020204" pitchFamily="34" charset="0"/>
            </a:endParaRPr>
          </a:p>
        </p:txBody>
      </p:sp>
      <p:sp>
        <p:nvSpPr>
          <p:cNvPr id="29706" name="Text Box 28"/>
          <p:cNvSpPr txBox="1"/>
          <p:nvPr/>
        </p:nvSpPr>
        <p:spPr>
          <a:xfrm>
            <a:off x="0" y="3716338"/>
            <a:ext cx="9144000" cy="2738120"/>
          </a:xfrm>
          <a:prstGeom prst="rect">
            <a:avLst/>
          </a:prstGeom>
          <a:noFill/>
          <a:ln w="9525">
            <a:noFill/>
          </a:ln>
        </p:spPr>
        <p:txBody>
          <a:bodyPr>
            <a:spAutoFit/>
          </a:bodyPr>
          <a:p>
            <a:r>
              <a:rPr lang="en-US" altLang="zh-CN" b="1" dirty="0">
                <a:latin typeface="Arial" panose="020B0604020202020204" pitchFamily="34" charset="0"/>
              </a:rPr>
              <a:t>      </a:t>
            </a:r>
            <a:r>
              <a:rPr lang="zh-CN" altLang="en-US" sz="2800" b="1" dirty="0">
                <a:latin typeface="Arial" panose="020B0604020202020204" pitchFamily="34" charset="0"/>
              </a:rPr>
              <a:t>材料一    今日策中国者，必曰</a:t>
            </a:r>
            <a:r>
              <a:rPr lang="zh-CN" altLang="en-US" sz="2800" b="1" dirty="0">
                <a:solidFill>
                  <a:schemeClr val="tx1"/>
                </a:solidFill>
                <a:latin typeface="Arial" panose="020B0604020202020204" pitchFamily="34" charset="0"/>
              </a:rPr>
              <a:t>兴民权</a:t>
            </a:r>
            <a:r>
              <a:rPr lang="zh-CN" altLang="en-US" sz="2800" b="1" dirty="0">
                <a:latin typeface="Arial" panose="020B0604020202020204" pitchFamily="34" charset="0"/>
              </a:rPr>
              <a:t>。变法之本，在</a:t>
            </a:r>
            <a:r>
              <a:rPr lang="zh-CN" altLang="en-US" sz="2800" b="1" dirty="0">
                <a:solidFill>
                  <a:schemeClr val="tx1"/>
                </a:solidFill>
                <a:latin typeface="Arial" panose="020B0604020202020204" pitchFamily="34" charset="0"/>
              </a:rPr>
              <a:t>育人才</a:t>
            </a:r>
            <a:r>
              <a:rPr lang="zh-CN" altLang="en-US" sz="2800" b="1" dirty="0">
                <a:latin typeface="Arial" panose="020B0604020202020204" pitchFamily="34" charset="0"/>
              </a:rPr>
              <a:t>；人才之兴，在</a:t>
            </a:r>
            <a:r>
              <a:rPr lang="zh-CN" altLang="en-US" sz="2800" b="1" dirty="0">
                <a:solidFill>
                  <a:schemeClr val="tx1"/>
                </a:solidFill>
                <a:latin typeface="Arial" panose="020B0604020202020204" pitchFamily="34" charset="0"/>
              </a:rPr>
              <a:t>开学校</a:t>
            </a:r>
            <a:r>
              <a:rPr lang="zh-CN" altLang="en-US" sz="2800" b="1" dirty="0">
                <a:latin typeface="Arial" panose="020B0604020202020204" pitchFamily="34" charset="0"/>
              </a:rPr>
              <a:t>；学校之立，在</a:t>
            </a:r>
            <a:r>
              <a:rPr lang="zh-CN" altLang="en-US" sz="2800" b="1" dirty="0">
                <a:solidFill>
                  <a:schemeClr val="tx1"/>
                </a:solidFill>
                <a:latin typeface="Arial" panose="020B0604020202020204" pitchFamily="34" charset="0"/>
              </a:rPr>
              <a:t>变科举</a:t>
            </a:r>
            <a:r>
              <a:rPr lang="zh-CN" altLang="en-US" sz="2800" b="1" dirty="0">
                <a:latin typeface="Arial" panose="020B0604020202020204" pitchFamily="34" charset="0"/>
              </a:rPr>
              <a:t>；而一切要其大成，在</a:t>
            </a:r>
            <a:r>
              <a:rPr lang="zh-CN" altLang="en-US" sz="2800" b="1" dirty="0">
                <a:solidFill>
                  <a:schemeClr val="tx1"/>
                </a:solidFill>
                <a:latin typeface="Arial" panose="020B0604020202020204" pitchFamily="34" charset="0"/>
              </a:rPr>
              <a:t>变官制</a:t>
            </a:r>
            <a:r>
              <a:rPr lang="zh-CN" altLang="en-US" sz="2800" b="1" dirty="0">
                <a:latin typeface="Arial" panose="020B0604020202020204" pitchFamily="34" charset="0"/>
              </a:rPr>
              <a:t>。</a:t>
            </a:r>
            <a:r>
              <a:rPr lang="en-US" altLang="zh-CN" sz="2800" b="1" dirty="0">
                <a:latin typeface="Arial" panose="020B0604020202020204" pitchFamily="34" charset="0"/>
              </a:rPr>
              <a:t>……  “</a:t>
            </a:r>
            <a:r>
              <a:rPr lang="zh-CN" altLang="en-US" sz="2800" b="1" dirty="0">
                <a:latin typeface="Arial" panose="020B0604020202020204" pitchFamily="34" charset="0"/>
              </a:rPr>
              <a:t>中国它日必</a:t>
            </a:r>
            <a:r>
              <a:rPr lang="zh-CN" altLang="en-US" sz="2800" b="1" dirty="0">
                <a:solidFill>
                  <a:schemeClr val="tx1"/>
                </a:solidFill>
                <a:latin typeface="Arial" panose="020B0604020202020204" pitchFamily="34" charset="0"/>
              </a:rPr>
              <a:t>以工立国</a:t>
            </a:r>
            <a:r>
              <a:rPr lang="zh-CN" altLang="en-US" sz="2800" b="1" dirty="0">
                <a:latin typeface="Arial" panose="020B0604020202020204" pitchFamily="34" charset="0"/>
              </a:rPr>
              <a:t>” “机器固为富国第一义”。                </a:t>
            </a:r>
            <a:r>
              <a:rPr lang="en-US" altLang="zh-CN" sz="2800" b="1" dirty="0">
                <a:latin typeface="Arial" panose="020B0604020202020204" pitchFamily="34" charset="0"/>
              </a:rPr>
              <a:t>——《</a:t>
            </a:r>
            <a:r>
              <a:rPr lang="zh-CN" altLang="en-US" sz="2800" b="1" dirty="0">
                <a:latin typeface="Arial" panose="020B0604020202020204" pitchFamily="34" charset="0"/>
              </a:rPr>
              <a:t>变法通议</a:t>
            </a:r>
            <a:r>
              <a:rPr lang="en-US" altLang="zh-CN" sz="2800" b="1" dirty="0">
                <a:latin typeface="Arial" panose="020B0604020202020204" pitchFamily="34" charset="0"/>
              </a:rPr>
              <a:t>》</a:t>
            </a:r>
            <a:endParaRPr lang="en-US" altLang="zh-CN" sz="2800" b="1" dirty="0">
              <a:latin typeface="Arial" panose="020B0604020202020204" pitchFamily="34" charset="0"/>
            </a:endParaRPr>
          </a:p>
          <a:p>
            <a:r>
              <a:rPr lang="zh-CN" altLang="en-US" sz="3200" b="1" dirty="0">
                <a:solidFill>
                  <a:srgbClr val="0066CC"/>
                </a:solidFill>
                <a:latin typeface="Arial" panose="020B0604020202020204" pitchFamily="34" charset="0"/>
              </a:rPr>
              <a:t>     根据材料，归纳梁启超的思想主张。</a:t>
            </a:r>
            <a:endParaRPr lang="en-US" altLang="zh-CN" sz="3200" b="1" dirty="0">
              <a:latin typeface="Arial" panose="020B0604020202020204" pitchFamily="34" charset="0"/>
            </a:endParaRPr>
          </a:p>
          <a:p>
            <a:r>
              <a:rPr lang="en-US" altLang="zh-CN" sz="2800" b="1" dirty="0">
                <a:latin typeface="Arial" panose="020B0604020202020204" pitchFamily="34" charset="0"/>
              </a:rPr>
              <a:t>                                                                </a:t>
            </a:r>
            <a:endParaRPr lang="en-US" altLang="zh-CN" sz="2800" b="1" dirty="0">
              <a:latin typeface="Arial" panose="020B0604020202020204" pitchFamily="34" charset="0"/>
            </a:endParaRPr>
          </a:p>
        </p:txBody>
      </p:sp>
      <p:sp>
        <p:nvSpPr>
          <p:cNvPr id="29707" name="Rectangle 29"/>
          <p:cNvSpPr/>
          <p:nvPr/>
        </p:nvSpPr>
        <p:spPr>
          <a:xfrm>
            <a:off x="323850" y="5589588"/>
            <a:ext cx="7777163" cy="519112"/>
          </a:xfrm>
          <a:prstGeom prst="rect">
            <a:avLst/>
          </a:prstGeom>
          <a:noFill/>
          <a:ln w="9525">
            <a:noFill/>
          </a:ln>
        </p:spPr>
        <p:txBody>
          <a:bodyPr>
            <a:spAutoFit/>
          </a:bodyPr>
          <a:p>
            <a:r>
              <a:rPr lang="zh-CN" altLang="en-US" sz="2800" b="1" dirty="0">
                <a:solidFill>
                  <a:srgbClr val="0066CC"/>
                </a:solidFill>
                <a:latin typeface="黑体" panose="02010609060101010101" pitchFamily="49" charset="-122"/>
                <a:ea typeface="黑体" panose="02010609060101010101" pitchFamily="49" charset="-122"/>
              </a:rPr>
              <a:t>  </a:t>
            </a:r>
            <a:endParaRPr lang="zh-CN" altLang="en-US" sz="2800" b="1" dirty="0">
              <a:solidFill>
                <a:srgbClr val="0066CC"/>
              </a:solidFill>
              <a:latin typeface="黑体" panose="02010609060101010101" pitchFamily="49" charset="-122"/>
              <a:ea typeface="黑体" panose="02010609060101010101" pitchFamily="49" charset="-122"/>
            </a:endParaRPr>
          </a:p>
        </p:txBody>
      </p:sp>
      <p:sp>
        <p:nvSpPr>
          <p:cNvPr id="65566" name="Rectangle 30"/>
          <p:cNvSpPr/>
          <p:nvPr/>
        </p:nvSpPr>
        <p:spPr>
          <a:xfrm>
            <a:off x="-180975" y="6092825"/>
            <a:ext cx="9501188" cy="519113"/>
          </a:xfrm>
          <a:prstGeom prst="rect">
            <a:avLst/>
          </a:prstGeom>
          <a:noFill/>
          <a:ln w="9525">
            <a:noFill/>
          </a:ln>
        </p:spPr>
        <p:txBody>
          <a:bodyPr>
            <a:spAutoFit/>
          </a:bodyPr>
          <a:p>
            <a:r>
              <a:rPr lang="zh-CN" altLang="en-US" sz="2800" b="1" dirty="0">
                <a:solidFill>
                  <a:srgbClr val="FF0000"/>
                </a:solidFill>
                <a:latin typeface="Arial" panose="020B0604020202020204" pitchFamily="34" charset="0"/>
                <a:ea typeface="黑体" panose="02010609060101010101" pitchFamily="49" charset="-122"/>
              </a:rPr>
              <a:t>  兴民权，君主立宪；兴学校、废科举、育人才；发展工业。</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2" name="笑脸 1">
            <a:hlinkClick r:id="rId13" tooltip="" action="ppaction://hlinksldjump"/>
          </p:cNvPr>
          <p:cNvSpPr/>
          <p:nvPr/>
        </p:nvSpPr>
        <p:spPr>
          <a:xfrm>
            <a:off x="7955915" y="6612255"/>
            <a:ext cx="576580" cy="3448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66">
                                            <p:txEl>
                                              <p:charRg st="0" end="29"/>
                                            </p:txEl>
                                          </p:spTgt>
                                        </p:tgtEl>
                                        <p:attrNameLst>
                                          <p:attrName>style.visibility</p:attrName>
                                        </p:attrNameLst>
                                      </p:cBhvr>
                                      <p:to>
                                        <p:strVal val="visible"/>
                                      </p:to>
                                    </p:set>
                                    <p:anim calcmode="lin" valueType="num">
                                      <p:cBhvr additive="base">
                                        <p:cTn id="7" dur="500" fill="hold"/>
                                        <p:tgtEl>
                                          <p:spTgt spid="65566">
                                            <p:txEl>
                                              <p:charRg st="0" end="2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66">
                                            <p:txEl>
                                              <p:charRg st="0" end="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图片1"/>
          <p:cNvPicPr>
            <a:picLocks noChangeAspect="1"/>
          </p:cNvPicPr>
          <p:nvPr/>
        </p:nvPicPr>
        <p:blipFill>
          <a:blip r:embed="rId1"/>
          <a:stretch>
            <a:fillRect/>
          </a:stretch>
        </p:blipFill>
        <p:spPr>
          <a:xfrm>
            <a:off x="-304800" y="-223837"/>
            <a:ext cx="9753600" cy="7305675"/>
          </a:xfrm>
          <a:prstGeom prst="rect">
            <a:avLst/>
          </a:prstGeom>
          <a:noFill/>
          <a:ln w="9525">
            <a:noFill/>
          </a:ln>
        </p:spPr>
      </p:pic>
      <p:sp>
        <p:nvSpPr>
          <p:cNvPr id="27651" name="Text Box 3"/>
          <p:cNvSpPr txBox="1"/>
          <p:nvPr/>
        </p:nvSpPr>
        <p:spPr>
          <a:xfrm>
            <a:off x="323850" y="1412875"/>
            <a:ext cx="8820150" cy="4486275"/>
          </a:xfrm>
          <a:prstGeom prst="rect">
            <a:avLst/>
          </a:prstGeom>
          <a:noFill/>
          <a:ln w="9525">
            <a:noFill/>
          </a:ln>
        </p:spPr>
        <p:txBody>
          <a:bodyPr>
            <a:spAutoFit/>
          </a:bodyPr>
          <a:p>
            <a:r>
              <a:rPr lang="zh-CN" altLang="en-US" sz="3600" b="1" dirty="0">
                <a:latin typeface="黑体" panose="02010609060101010101" pitchFamily="49" charset="-122"/>
                <a:ea typeface="黑体" panose="02010609060101010101" pitchFamily="49" charset="-122"/>
              </a:rPr>
              <a:t>（</a:t>
            </a:r>
            <a:r>
              <a:rPr lang="en-US" altLang="zh-CN" sz="3600" b="1">
                <a:latin typeface="黑体" panose="02010609060101010101" pitchFamily="49" charset="-122"/>
                <a:ea typeface="黑体" panose="02010609060101010101" pitchFamily="49" charset="-122"/>
              </a:rPr>
              <a:t>2015</a:t>
            </a:r>
            <a:r>
              <a:rPr lang="zh-CN" altLang="en-US" sz="3600" b="1" dirty="0">
                <a:latin typeface="黑体" panose="02010609060101010101" pitchFamily="49" charset="-122"/>
                <a:ea typeface="黑体" panose="02010609060101010101" pitchFamily="49" charset="-122"/>
              </a:rPr>
              <a:t>全国卷</a:t>
            </a:r>
            <a:r>
              <a:rPr lang="en-US" altLang="zh-CN" sz="3600" b="1">
                <a:latin typeface="黑体" panose="02010609060101010101" pitchFamily="49" charset="-122"/>
                <a:ea typeface="黑体" panose="02010609060101010101" pitchFamily="49" charset="-122"/>
              </a:rPr>
              <a:t>Ⅲ</a:t>
            </a:r>
            <a:r>
              <a:rPr lang="zh-CN" altLang="en-US" sz="3600" b="1" dirty="0">
                <a:latin typeface="黑体" panose="02010609060101010101" pitchFamily="49" charset="-122"/>
                <a:ea typeface="黑体" panose="02010609060101010101" pitchFamily="49" charset="-122"/>
              </a:rPr>
              <a:t>）康有为在</a:t>
            </a:r>
            <a:r>
              <a:rPr lang="en-US" altLang="zh-CN" sz="3600" b="1">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新学伪经考</a:t>
            </a:r>
            <a:r>
              <a:rPr lang="en-US" altLang="zh-CN" sz="3600" b="1">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中认为，被奉为儒家经典的古文经实系伪造。</a:t>
            </a:r>
            <a:r>
              <a:rPr lang="en-US" altLang="zh-CN" sz="3600" b="1">
                <a:latin typeface="黑体" panose="02010609060101010101" pitchFamily="49" charset="-122"/>
                <a:ea typeface="黑体" panose="02010609060101010101" pitchFamily="49" charset="-122"/>
              </a:rPr>
              <a:t>1891</a:t>
            </a:r>
            <a:r>
              <a:rPr lang="zh-CN" altLang="en-US" sz="3600" b="1" dirty="0">
                <a:latin typeface="黑体" panose="02010609060101010101" pitchFamily="49" charset="-122"/>
                <a:ea typeface="黑体" panose="02010609060101010101" pitchFamily="49" charset="-122"/>
              </a:rPr>
              <a:t>年该书刊印后风行国内，但很快遭到清政府禁毁。这主要是因为该书旨在</a:t>
            </a:r>
            <a:br>
              <a:rPr lang="zh-CN" altLang="en-US" sz="3600" b="1" dirty="0">
                <a:latin typeface="黑体" panose="02010609060101010101" pitchFamily="49" charset="-122"/>
                <a:ea typeface="黑体" panose="02010609060101010101" pitchFamily="49" charset="-122"/>
              </a:rPr>
            </a:br>
            <a:r>
              <a:rPr lang="en-US" altLang="zh-CN" sz="3600" b="1">
                <a:latin typeface="黑体" panose="02010609060101010101" pitchFamily="49" charset="-122"/>
                <a:ea typeface="黑体" panose="02010609060101010101" pitchFamily="49" charset="-122"/>
              </a:rPr>
              <a:t>A</a:t>
            </a:r>
            <a:r>
              <a:rPr lang="zh-CN" altLang="en-US" sz="3600" b="1" dirty="0">
                <a:latin typeface="黑体" panose="02010609060101010101" pitchFamily="49" charset="-122"/>
                <a:ea typeface="黑体" panose="02010609060101010101" pitchFamily="49" charset="-122"/>
              </a:rPr>
              <a:t>．揭露历史真相  </a:t>
            </a:r>
            <a:endParaRPr lang="zh-CN" altLang="en-US" sz="3600" b="1" dirty="0">
              <a:latin typeface="黑体" panose="02010609060101010101" pitchFamily="49" charset="-122"/>
              <a:ea typeface="黑体" panose="02010609060101010101" pitchFamily="49" charset="-122"/>
            </a:endParaRPr>
          </a:p>
          <a:p>
            <a:r>
              <a:rPr lang="en-US" altLang="zh-CN" sz="3600" b="1">
                <a:latin typeface="黑体" panose="02010609060101010101" pitchFamily="49" charset="-122"/>
                <a:ea typeface="黑体" panose="02010609060101010101" pitchFamily="49" charset="-122"/>
              </a:rPr>
              <a:t>B</a:t>
            </a:r>
            <a:r>
              <a:rPr lang="zh-CN" altLang="en-US" sz="3600" b="1" dirty="0">
                <a:latin typeface="黑体" panose="02010609060101010101" pitchFamily="49" charset="-122"/>
                <a:ea typeface="黑体" panose="02010609060101010101" pitchFamily="49" charset="-122"/>
              </a:rPr>
              <a:t>．引介西方理论   </a:t>
            </a:r>
            <a:endParaRPr lang="zh-CN" altLang="en-US" sz="3600" b="1" dirty="0">
              <a:latin typeface="黑体" panose="02010609060101010101" pitchFamily="49" charset="-122"/>
              <a:ea typeface="黑体" panose="02010609060101010101" pitchFamily="49" charset="-122"/>
            </a:endParaRPr>
          </a:p>
          <a:p>
            <a:r>
              <a:rPr lang="en-US" altLang="zh-CN" sz="3600" b="1">
                <a:solidFill>
                  <a:schemeClr val="tx1"/>
                </a:solidFill>
                <a:latin typeface="黑体" panose="02010609060101010101" pitchFamily="49" charset="-122"/>
                <a:ea typeface="黑体" panose="02010609060101010101" pitchFamily="49" charset="-122"/>
              </a:rPr>
              <a:t>C</a:t>
            </a:r>
            <a:r>
              <a:rPr lang="zh-CN" altLang="en-US" sz="3600" b="1" dirty="0">
                <a:solidFill>
                  <a:schemeClr val="tx1"/>
                </a:solidFill>
                <a:latin typeface="黑体" panose="02010609060101010101" pitchFamily="49" charset="-122"/>
                <a:ea typeface="黑体" panose="02010609060101010101" pitchFamily="49" charset="-122"/>
              </a:rPr>
              <a:t>．倡导维新变法</a:t>
            </a:r>
            <a:r>
              <a:rPr lang="zh-CN" altLang="en-US" sz="3600" b="1" dirty="0">
                <a:latin typeface="黑体" panose="02010609060101010101" pitchFamily="49" charset="-122"/>
                <a:ea typeface="黑体" panose="02010609060101010101" pitchFamily="49" charset="-122"/>
              </a:rPr>
              <a:t>   </a:t>
            </a:r>
            <a:endParaRPr lang="zh-CN" altLang="en-US" sz="3600" b="1" dirty="0">
              <a:latin typeface="黑体" panose="02010609060101010101" pitchFamily="49" charset="-122"/>
              <a:ea typeface="黑体" panose="02010609060101010101" pitchFamily="49" charset="-122"/>
            </a:endParaRPr>
          </a:p>
          <a:p>
            <a:r>
              <a:rPr lang="en-US" altLang="zh-CN" sz="3600" b="1">
                <a:latin typeface="黑体" panose="02010609060101010101" pitchFamily="49" charset="-122"/>
                <a:ea typeface="黑体" panose="02010609060101010101" pitchFamily="49" charset="-122"/>
              </a:rPr>
              <a:t>D</a:t>
            </a:r>
            <a:r>
              <a:rPr lang="zh-CN" altLang="en-US" sz="3600" b="1" dirty="0">
                <a:latin typeface="黑体" panose="02010609060101010101" pitchFamily="49" charset="-122"/>
                <a:ea typeface="黑体" panose="02010609060101010101" pitchFamily="49" charset="-122"/>
              </a:rPr>
              <a:t>．颠覆孔孟学说 </a:t>
            </a:r>
            <a:endParaRPr lang="zh-CN" altLang="en-US" sz="3600" b="1" dirty="0">
              <a:latin typeface="黑体" panose="02010609060101010101" pitchFamily="49" charset="-122"/>
              <a:ea typeface="黑体" panose="02010609060101010101" pitchFamily="49" charset="-122"/>
            </a:endParaRPr>
          </a:p>
        </p:txBody>
      </p:sp>
      <p:grpSp>
        <p:nvGrpSpPr>
          <p:cNvPr id="27652" name="Group 4"/>
          <p:cNvGrpSpPr/>
          <p:nvPr/>
        </p:nvGrpSpPr>
        <p:grpSpPr>
          <a:xfrm>
            <a:off x="-396875" y="0"/>
            <a:ext cx="9540875" cy="1041400"/>
            <a:chOff x="0" y="0"/>
            <a:chExt cx="2976" cy="716"/>
          </a:xfrm>
        </p:grpSpPr>
        <p:sp>
          <p:nvSpPr>
            <p:cNvPr id="27656" name="Line 5"/>
            <p:cNvSpPr/>
            <p:nvPr/>
          </p:nvSpPr>
          <p:spPr>
            <a:xfrm>
              <a:off x="240" y="432"/>
              <a:ext cx="2544" cy="0"/>
            </a:xfrm>
            <a:prstGeom prst="line">
              <a:avLst/>
            </a:prstGeom>
            <a:ln w="9525" cap="flat" cmpd="sng">
              <a:solidFill>
                <a:schemeClr val="tx1"/>
              </a:solidFill>
              <a:prstDash val="solid"/>
              <a:headEnd type="none" w="med" len="med"/>
              <a:tailEnd type="none" w="med" len="med"/>
            </a:ln>
          </p:spPr>
        </p:sp>
        <p:pic>
          <p:nvPicPr>
            <p:cNvPr id="27657" name="Picture 6" descr="SatelliteX08"/>
            <p:cNvPicPr>
              <a:picLocks noChangeAspect="1"/>
            </p:cNvPicPr>
            <p:nvPr/>
          </p:nvPicPr>
          <p:blipFill>
            <a:blip r:embed="rId2"/>
            <a:stretch>
              <a:fillRect/>
            </a:stretch>
          </p:blipFill>
          <p:spPr>
            <a:xfrm>
              <a:off x="0" y="0"/>
              <a:ext cx="624" cy="624"/>
            </a:xfrm>
            <a:prstGeom prst="rect">
              <a:avLst/>
            </a:prstGeom>
            <a:noFill/>
            <a:ln w="9525">
              <a:noFill/>
            </a:ln>
          </p:spPr>
        </p:pic>
        <p:sp>
          <p:nvSpPr>
            <p:cNvPr id="129031" name="Text Box 7"/>
            <p:cNvSpPr txBox="1">
              <a:spLocks noChangeArrowheads="1"/>
            </p:cNvSpPr>
            <p:nvPr/>
          </p:nvSpPr>
          <p:spPr bwMode="auto">
            <a:xfrm>
              <a:off x="384" y="192"/>
              <a:ext cx="1056" cy="524"/>
            </a:xfrm>
            <a:prstGeom prst="rect">
              <a:avLst/>
            </a:prstGeom>
            <a:noFill/>
            <a:ln w="9525">
              <a:noFill/>
              <a:miter lim="800000"/>
            </a:ln>
            <a:effectLst/>
          </p:spPr>
          <p:txBody>
            <a:bodyPr>
              <a:spAutoFit/>
            </a:bodyPr>
            <a:lstStyle/>
            <a:p>
              <a:pPr marR="0" defTabSz="914400">
                <a:spcBef>
                  <a:spcPct val="50000"/>
                </a:spcBef>
                <a:buClrTx/>
                <a:buSzTx/>
                <a:buFontTx/>
                <a:buNone/>
                <a:defRPr/>
              </a:pPr>
              <a:endParaRPr kumimoji="0" lang="zh-CN" altLang="zh-CN" sz="44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sp>
          <p:nvSpPr>
            <p:cNvPr id="129032" name="Text Box 8"/>
            <p:cNvSpPr txBox="1">
              <a:spLocks noChangeArrowheads="1"/>
            </p:cNvSpPr>
            <p:nvPr/>
          </p:nvSpPr>
          <p:spPr bwMode="auto">
            <a:xfrm>
              <a:off x="960" y="20"/>
              <a:ext cx="2016" cy="482"/>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课堂学习延伸</a:t>
              </a:r>
              <a:endPar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grpSp>
      <p:pic>
        <p:nvPicPr>
          <p:cNvPr id="27655" name="Picture 11" descr="u=4132208876,3394912676&amp;fm=0&amp;gp=0">
            <a:hlinkClick r:id="rId3" action="ppaction://hlinksldjump"/>
          </p:cNvPr>
          <p:cNvPicPr>
            <a:picLocks noChangeAspect="1"/>
          </p:cNvPicPr>
          <p:nvPr/>
        </p:nvPicPr>
        <p:blipFill>
          <a:blip r:embed="rId4"/>
          <a:stretch>
            <a:fillRect/>
          </a:stretch>
        </p:blipFill>
        <p:spPr>
          <a:xfrm>
            <a:off x="8885238" y="3284538"/>
            <a:ext cx="515937" cy="539750"/>
          </a:xfrm>
          <a:prstGeom prst="rect">
            <a:avLst/>
          </a:prstGeom>
          <a:noFill/>
          <a:ln w="9525">
            <a:noFill/>
          </a:ln>
        </p:spPr>
      </p:pic>
      <p:sp>
        <p:nvSpPr>
          <p:cNvPr id="3" name="文本框 2"/>
          <p:cNvSpPr txBox="1"/>
          <p:nvPr/>
        </p:nvSpPr>
        <p:spPr>
          <a:xfrm>
            <a:off x="6222365" y="3943350"/>
            <a:ext cx="2382520" cy="1322070"/>
          </a:xfrm>
          <a:prstGeom prst="rect">
            <a:avLst/>
          </a:prstGeom>
          <a:noFill/>
        </p:spPr>
        <p:txBody>
          <a:bodyPr wrap="square" rtlCol="0">
            <a:spAutoFit/>
          </a:bodyPr>
          <a:p>
            <a:r>
              <a:rPr lang="en-US" altLang="zh-CN" sz="8000">
                <a:solidFill>
                  <a:srgbClr val="FF0000"/>
                </a:solidFill>
              </a:rPr>
              <a:t>C</a:t>
            </a:r>
            <a:endParaRPr lang="en-US" altLang="zh-CN" sz="800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图片1"/>
          <p:cNvPicPr>
            <a:picLocks noChangeAspect="1"/>
          </p:cNvPicPr>
          <p:nvPr/>
        </p:nvPicPr>
        <p:blipFill>
          <a:blip r:embed="rId1"/>
          <a:stretch>
            <a:fillRect/>
          </a:stretch>
        </p:blipFill>
        <p:spPr>
          <a:xfrm>
            <a:off x="-304800" y="-223837"/>
            <a:ext cx="9753600" cy="7305675"/>
          </a:xfrm>
          <a:prstGeom prst="rect">
            <a:avLst/>
          </a:prstGeom>
          <a:noFill/>
          <a:ln w="9525">
            <a:noFill/>
          </a:ln>
        </p:spPr>
      </p:pic>
      <p:sp>
        <p:nvSpPr>
          <p:cNvPr id="130051" name="Text Box 3"/>
          <p:cNvSpPr txBox="1">
            <a:spLocks noChangeArrowheads="1"/>
          </p:cNvSpPr>
          <p:nvPr/>
        </p:nvSpPr>
        <p:spPr bwMode="auto">
          <a:xfrm>
            <a:off x="468313" y="1219200"/>
            <a:ext cx="8532813" cy="5638800"/>
          </a:xfrm>
          <a:prstGeom prst="rect">
            <a:avLst/>
          </a:prstGeom>
          <a:noFill/>
          <a:ln w="9525">
            <a:noFill/>
            <a:miter lim="800000"/>
          </a:ln>
          <a:effectLst/>
        </p:spPr>
        <p:txBody>
          <a:bodyPr>
            <a:spAutoFit/>
          </a:bodyPr>
          <a:lstStyle/>
          <a:p>
            <a:pPr marR="0" defTabSz="914400">
              <a:buClrTx/>
              <a:buSzTx/>
              <a:buFontTx/>
              <a:buNone/>
              <a:defRPr/>
            </a:pPr>
            <a:r>
              <a:rPr kumimoji="0" lang="en-US" altLang="zh-CN" sz="3200" kern="1200" cap="none" spc="0" normalizeH="0" baseline="0" noProof="0" smtClean="0">
                <a:latin typeface="黑体" panose="02010609060101010101" pitchFamily="49" charset="-122"/>
                <a:ea typeface="黑体" panose="02010609060101010101" pitchFamily="49" charset="-122"/>
                <a:cs typeface="+mn-cs"/>
              </a:rPr>
              <a:t>  </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a:t>
            </a: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2016</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新课标全国</a:t>
            </a: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Ⅲ</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卷） 甲午战后，梁启超提出“诗界革命”，曾赋诗“泱泱哉我中华</a:t>
            </a: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物产腴沃甲大地，天府雄国言非夸。君不见英日区区三岛尚崛起，况乃堂裔吾中华！”这反映出“诗界革命”</a:t>
            </a:r>
            <a:endParaRPr kumimoji="0" lang="zh-CN" altLang="en-US" sz="3600" b="1" kern="1200" cap="none" spc="0" normalizeH="0" baseline="0" noProof="0" smtClean="0">
              <a:latin typeface="黑体" panose="02010609060101010101" pitchFamily="49" charset="-122"/>
              <a:ea typeface="黑体" panose="02010609060101010101" pitchFamily="49" charset="-122"/>
              <a:cs typeface="+mn-cs"/>
            </a:endParaRPr>
          </a:p>
          <a:p>
            <a:pPr marR="0" defTabSz="914400">
              <a:buClrTx/>
              <a:buSzTx/>
              <a:buFontTx/>
              <a:buNone/>
              <a:defRPr/>
            </a:pP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A</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．倡导民主革命的思想               </a:t>
            </a:r>
            <a:endParaRPr kumimoji="0" lang="zh-CN" altLang="en-US" sz="3600" b="1" kern="1200" cap="none" spc="0" normalizeH="0" baseline="0" noProof="0" smtClean="0">
              <a:latin typeface="黑体" panose="02010609060101010101" pitchFamily="49" charset="-122"/>
              <a:ea typeface="黑体" panose="02010609060101010101" pitchFamily="49" charset="-122"/>
              <a:cs typeface="+mn-cs"/>
            </a:endParaRPr>
          </a:p>
          <a:p>
            <a:pPr marR="0" defTabSz="914400">
              <a:buClrTx/>
              <a:buSzTx/>
              <a:buFontTx/>
              <a:buNone/>
              <a:defRPr/>
            </a:pP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B</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．推动了白话文运动</a:t>
            </a:r>
            <a:endParaRPr kumimoji="0" lang="zh-CN" altLang="en-US" sz="3600" b="1" kern="1200" cap="none" spc="0" normalizeH="0" baseline="0" noProof="0" smtClean="0">
              <a:latin typeface="黑体" panose="02010609060101010101" pitchFamily="49" charset="-122"/>
              <a:ea typeface="黑体" panose="02010609060101010101" pitchFamily="49" charset="-122"/>
              <a:cs typeface="+mn-cs"/>
            </a:endParaRPr>
          </a:p>
          <a:p>
            <a:pPr marR="0" defTabSz="914400">
              <a:buClrTx/>
              <a:buSzTx/>
              <a:buFontTx/>
              <a:buNone/>
              <a:defRPr/>
            </a:pPr>
            <a:r>
              <a:rPr kumimoji="0" lang="en-US" altLang="zh-CN" sz="3600" b="1" kern="1200" cap="none" spc="0" normalizeH="0" baseline="0" noProof="0" smtClean="0">
                <a:solidFill>
                  <a:schemeClr val="tx1"/>
                </a:solidFill>
                <a:latin typeface="黑体" panose="02010609060101010101" pitchFamily="49" charset="-122"/>
                <a:ea typeface="黑体" panose="02010609060101010101" pitchFamily="49" charset="-122"/>
                <a:cs typeface="+mn-cs"/>
              </a:rPr>
              <a:t>C</a:t>
            </a:r>
            <a:r>
              <a:rPr kumimoji="0" lang="zh-CN" altLang="en-US" sz="3600" b="1" kern="1200" cap="none" spc="0" normalizeH="0" baseline="0" noProof="0" smtClean="0">
                <a:solidFill>
                  <a:schemeClr val="tx1"/>
                </a:solidFill>
                <a:latin typeface="黑体" panose="02010609060101010101" pitchFamily="49" charset="-122"/>
                <a:ea typeface="黑体" panose="02010609060101010101" pitchFamily="49" charset="-122"/>
                <a:cs typeface="+mn-cs"/>
              </a:rPr>
              <a:t>．适应了救亡图存的需要</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             </a:t>
            </a:r>
            <a:endParaRPr kumimoji="0" lang="zh-CN" altLang="en-US" sz="3600" b="1" kern="1200" cap="none" spc="0" normalizeH="0" baseline="0" noProof="0" smtClean="0">
              <a:latin typeface="黑体" panose="02010609060101010101" pitchFamily="49" charset="-122"/>
              <a:ea typeface="黑体" panose="02010609060101010101" pitchFamily="49" charset="-122"/>
              <a:cs typeface="+mn-cs"/>
            </a:endParaRPr>
          </a:p>
          <a:p>
            <a:pPr marR="0" defTabSz="914400">
              <a:buClrTx/>
              <a:buSzTx/>
              <a:buFontTx/>
              <a:buNone/>
              <a:defRPr/>
            </a:pPr>
            <a:r>
              <a:rPr kumimoji="0" lang="en-US" altLang="zh-CN" sz="3600" b="1" kern="1200" cap="none" spc="0" normalizeH="0" baseline="0" noProof="0" smtClean="0">
                <a:latin typeface="黑体" panose="02010609060101010101" pitchFamily="49" charset="-122"/>
                <a:ea typeface="黑体" panose="02010609060101010101" pitchFamily="49" charset="-122"/>
                <a:cs typeface="+mn-cs"/>
              </a:rPr>
              <a:t>D</a:t>
            </a:r>
            <a:r>
              <a:rPr kumimoji="0" lang="zh-CN" altLang="en-US" sz="3600" b="1" kern="1200" cap="none" spc="0" normalizeH="0" baseline="0" noProof="0" smtClean="0">
                <a:latin typeface="黑体" panose="02010609060101010101" pitchFamily="49" charset="-122"/>
                <a:ea typeface="黑体" panose="02010609060101010101" pitchFamily="49" charset="-122"/>
                <a:cs typeface="+mn-cs"/>
              </a:rPr>
              <a:t>．成为改良思潮的开端</a:t>
            </a:r>
            <a:endParaRPr kumimoji="0" lang="zh-CN" altLang="en-US" sz="3600" b="1" kern="1200" cap="none" spc="0" normalizeH="0" baseline="0" noProof="0" smtClean="0">
              <a:latin typeface="黑体" panose="02010609060101010101" pitchFamily="49" charset="-122"/>
              <a:ea typeface="黑体" panose="02010609060101010101" pitchFamily="49" charset="-122"/>
              <a:cs typeface="+mn-cs"/>
            </a:endParaRPr>
          </a:p>
          <a:p>
            <a:pPr marR="0" defTabSz="914400">
              <a:lnSpc>
                <a:spcPct val="90000"/>
              </a:lnSpc>
              <a:spcBef>
                <a:spcPct val="20000"/>
              </a:spcBef>
              <a:buClrTx/>
              <a:buSzTx/>
              <a:buFontTx/>
              <a:buChar char="•"/>
              <a:defRPr/>
            </a:pPr>
            <a:endParaRPr kumimoji="0" lang="en-US" altLang="zh-CN" sz="3600" b="1" kern="1200" cap="none" spc="0" normalizeH="0" baseline="0" noProof="0" smtClean="0">
              <a:solidFill>
                <a:srgbClr val="FF33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nvGrpSpPr>
          <p:cNvPr id="33796" name="Group 4"/>
          <p:cNvGrpSpPr/>
          <p:nvPr/>
        </p:nvGrpSpPr>
        <p:grpSpPr>
          <a:xfrm>
            <a:off x="-396875" y="0"/>
            <a:ext cx="9540875" cy="1041400"/>
            <a:chOff x="0" y="0"/>
            <a:chExt cx="2976" cy="716"/>
          </a:xfrm>
        </p:grpSpPr>
        <p:sp>
          <p:nvSpPr>
            <p:cNvPr id="33800" name="Line 5"/>
            <p:cNvSpPr/>
            <p:nvPr/>
          </p:nvSpPr>
          <p:spPr>
            <a:xfrm>
              <a:off x="240" y="432"/>
              <a:ext cx="2544" cy="0"/>
            </a:xfrm>
            <a:prstGeom prst="line">
              <a:avLst/>
            </a:prstGeom>
            <a:ln w="9525" cap="flat" cmpd="sng">
              <a:solidFill>
                <a:schemeClr val="tx1"/>
              </a:solidFill>
              <a:prstDash val="solid"/>
              <a:headEnd type="none" w="med" len="med"/>
              <a:tailEnd type="none" w="med" len="med"/>
            </a:ln>
          </p:spPr>
        </p:sp>
        <p:pic>
          <p:nvPicPr>
            <p:cNvPr id="33801" name="Picture 6" descr="SatelliteX08"/>
            <p:cNvPicPr>
              <a:picLocks noChangeAspect="1"/>
            </p:cNvPicPr>
            <p:nvPr/>
          </p:nvPicPr>
          <p:blipFill>
            <a:blip r:embed="rId2"/>
            <a:stretch>
              <a:fillRect/>
            </a:stretch>
          </p:blipFill>
          <p:spPr>
            <a:xfrm>
              <a:off x="0" y="0"/>
              <a:ext cx="624" cy="624"/>
            </a:xfrm>
            <a:prstGeom prst="rect">
              <a:avLst/>
            </a:prstGeom>
            <a:noFill/>
            <a:ln w="9525">
              <a:noFill/>
            </a:ln>
          </p:spPr>
        </p:pic>
        <p:sp>
          <p:nvSpPr>
            <p:cNvPr id="130055" name="Text Box 7"/>
            <p:cNvSpPr txBox="1">
              <a:spLocks noChangeArrowheads="1"/>
            </p:cNvSpPr>
            <p:nvPr/>
          </p:nvSpPr>
          <p:spPr bwMode="auto">
            <a:xfrm>
              <a:off x="384" y="192"/>
              <a:ext cx="1056" cy="524"/>
            </a:xfrm>
            <a:prstGeom prst="rect">
              <a:avLst/>
            </a:prstGeom>
            <a:noFill/>
            <a:ln w="9525">
              <a:noFill/>
              <a:miter lim="800000"/>
            </a:ln>
            <a:effectLst/>
          </p:spPr>
          <p:txBody>
            <a:bodyPr>
              <a:spAutoFit/>
            </a:bodyPr>
            <a:lstStyle/>
            <a:p>
              <a:pPr marR="0" defTabSz="914400">
                <a:spcBef>
                  <a:spcPct val="50000"/>
                </a:spcBef>
                <a:buClrTx/>
                <a:buSzTx/>
                <a:buFontTx/>
                <a:buNone/>
                <a:defRPr/>
              </a:pPr>
              <a:endParaRPr kumimoji="0" lang="zh-CN" altLang="zh-CN" sz="44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sp>
          <p:nvSpPr>
            <p:cNvPr id="130056" name="Text Box 8"/>
            <p:cNvSpPr txBox="1">
              <a:spLocks noChangeArrowheads="1"/>
            </p:cNvSpPr>
            <p:nvPr/>
          </p:nvSpPr>
          <p:spPr bwMode="auto">
            <a:xfrm>
              <a:off x="960" y="20"/>
              <a:ext cx="2016" cy="482"/>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课堂学习延伸</a:t>
              </a:r>
              <a:endParaRPr kumimoji="0" lang="zh-CN" altLang="en-US" sz="4000" b="1" i="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grpSp>
      <p:sp>
        <p:nvSpPr>
          <p:cNvPr id="3" name="文本框 2"/>
          <p:cNvSpPr txBox="1"/>
          <p:nvPr/>
        </p:nvSpPr>
        <p:spPr>
          <a:xfrm>
            <a:off x="6222365" y="3943350"/>
            <a:ext cx="2382520" cy="1322070"/>
          </a:xfrm>
          <a:prstGeom prst="rect">
            <a:avLst/>
          </a:prstGeom>
          <a:noFill/>
        </p:spPr>
        <p:txBody>
          <a:bodyPr wrap="square" rtlCol="0">
            <a:spAutoFit/>
          </a:bodyPr>
          <a:p>
            <a:r>
              <a:rPr lang="en-US" altLang="zh-CN" sz="8000">
                <a:solidFill>
                  <a:srgbClr val="FF0000"/>
                </a:solidFill>
              </a:rPr>
              <a:t>C</a:t>
            </a:r>
            <a:endParaRPr lang="en-US" altLang="zh-CN" sz="800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17409"/>
          <p:cNvSpPr>
            <a:spLocks noGrp="1"/>
          </p:cNvSpPr>
          <p:nvPr>
            <p:ph type="body" idx="1"/>
          </p:nvPr>
        </p:nvSpPr>
        <p:spPr>
          <a:xfrm>
            <a:off x="225425" y="188913"/>
            <a:ext cx="8713788" cy="1260475"/>
          </a:xfrm>
        </p:spPr>
        <p:txBody>
          <a:bodyPr/>
          <a:p>
            <a:pPr algn="just"/>
            <a:r>
              <a:rPr lang="zh-CN" altLang="en-US" b="1" dirty="0">
                <a:ea typeface="全新硬笔行书简" pitchFamily="2" charset="-122"/>
              </a:rPr>
              <a:t>归纳：</a:t>
            </a:r>
            <a:r>
              <a:rPr lang="zh-CN" altLang="en-US" b="1" dirty="0">
                <a:ea typeface="方正铁筋隶书简体" pitchFamily="65" charset="-122"/>
              </a:rPr>
              <a:t>资产阶级维新派宣传变法的主要途径</a:t>
            </a:r>
            <a:endParaRPr lang="zh-CN" altLang="en-US" b="1" dirty="0">
              <a:ea typeface="方正铁筋隶书简体" pitchFamily="65" charset="-122"/>
            </a:endParaRPr>
          </a:p>
        </p:txBody>
      </p:sp>
      <p:graphicFrame>
        <p:nvGraphicFramePr>
          <p:cNvPr id="17439" name="表格 17438"/>
          <p:cNvGraphicFramePr/>
          <p:nvPr/>
        </p:nvGraphicFramePr>
        <p:xfrm>
          <a:off x="323850" y="981075"/>
          <a:ext cx="8351838" cy="5543550"/>
        </p:xfrm>
        <a:graphic>
          <a:graphicData uri="http://schemas.openxmlformats.org/drawingml/2006/table">
            <a:tbl>
              <a:tblPr/>
              <a:tblGrid>
                <a:gridCol w="1416050"/>
                <a:gridCol w="6935788"/>
              </a:tblGrid>
              <a:tr h="15446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6521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7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57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7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57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7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endParaRPr lang="zh-CN" altLang="en-US" sz="1800" b="1" dirty="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0000"/>
                        </a:lnSpc>
                        <a:spcBef>
                          <a:spcPct val="0"/>
                        </a:spcBef>
                        <a:buNone/>
                      </a:pPr>
                      <a:endParaRPr lang="zh-CN" altLang="en-US" sz="1800" b="1" dirty="0">
                        <a:ea typeface="楷体_GB2312"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7440" name="矩形 17439"/>
          <p:cNvSpPr/>
          <p:nvPr/>
        </p:nvSpPr>
        <p:spPr>
          <a:xfrm>
            <a:off x="1692275" y="1408113"/>
            <a:ext cx="6005513" cy="822325"/>
          </a:xfrm>
          <a:prstGeom prst="rect">
            <a:avLst/>
          </a:prstGeom>
          <a:noFill/>
          <a:ln w="9525">
            <a:noFill/>
          </a:ln>
        </p:spPr>
        <p:txBody>
          <a:bodyPr wrap="none" anchor="t">
            <a:spAutoFit/>
          </a:bodyPr>
          <a:p>
            <a:r>
              <a:rPr lang="zh-CN" altLang="en-US" sz="2400" b="1" dirty="0">
                <a:latin typeface="Arial" panose="020B0604020202020204" pitchFamily="34" charset="0"/>
                <a:ea typeface="方正铁筋隶书简体" pitchFamily="65" charset="-122"/>
              </a:rPr>
              <a:t>康有为：</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新学伪经考</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和</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孔子改制考</a:t>
            </a:r>
            <a:r>
              <a:rPr lang="en-US" altLang="zh-CN" sz="2400" b="1">
                <a:latin typeface="Arial" panose="020B0604020202020204" pitchFamily="34" charset="0"/>
                <a:ea typeface="方正铁筋隶书简体" pitchFamily="65" charset="-122"/>
              </a:rPr>
              <a:t>》</a:t>
            </a:r>
            <a:endParaRPr lang="en-US" altLang="zh-CN" sz="2400" b="1">
              <a:latin typeface="Arial" panose="020B0604020202020204" pitchFamily="34" charset="0"/>
              <a:ea typeface="方正铁筋隶书简体" pitchFamily="65" charset="-122"/>
            </a:endParaRPr>
          </a:p>
          <a:p>
            <a:r>
              <a:rPr lang="zh-CN" altLang="en-US" sz="2400" b="1" dirty="0">
                <a:latin typeface="Arial" panose="020B0604020202020204" pitchFamily="34" charset="0"/>
                <a:ea typeface="方正铁筋隶书简体" pitchFamily="65" charset="-122"/>
              </a:rPr>
              <a:t>梁启超发表</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变法通议</a:t>
            </a:r>
            <a:r>
              <a:rPr lang="en-US" altLang="zh-CN" sz="2400" b="1">
                <a:latin typeface="Arial" panose="020B0604020202020204" pitchFamily="34" charset="0"/>
                <a:ea typeface="方正铁筋隶书简体" pitchFamily="65" charset="-122"/>
              </a:rPr>
              <a:t>》</a:t>
            </a:r>
            <a:endParaRPr lang="en-US" altLang="zh-CN" sz="2400" b="1">
              <a:latin typeface="Arial" panose="020B0604020202020204" pitchFamily="34" charset="0"/>
              <a:ea typeface="方正铁筋隶书简体" pitchFamily="65" charset="-122"/>
            </a:endParaRPr>
          </a:p>
        </p:txBody>
      </p:sp>
      <p:sp>
        <p:nvSpPr>
          <p:cNvPr id="17441" name="矩形 17440"/>
          <p:cNvSpPr/>
          <p:nvPr/>
        </p:nvSpPr>
        <p:spPr>
          <a:xfrm>
            <a:off x="395288" y="1484313"/>
            <a:ext cx="2232025" cy="493712"/>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著书立说</a:t>
            </a:r>
            <a:endParaRPr lang="zh-CN" altLang="en-US" sz="2400" b="1" dirty="0">
              <a:solidFill>
                <a:srgbClr val="FF0000"/>
              </a:solidFill>
              <a:latin typeface="Arial" panose="020B0604020202020204" pitchFamily="34" charset="0"/>
              <a:ea typeface="全新硬笔行书简" pitchFamily="2" charset="-122"/>
            </a:endParaRPr>
          </a:p>
        </p:txBody>
      </p:sp>
      <p:sp>
        <p:nvSpPr>
          <p:cNvPr id="17442" name="矩形 17441"/>
          <p:cNvSpPr/>
          <p:nvPr/>
        </p:nvSpPr>
        <p:spPr>
          <a:xfrm>
            <a:off x="468313" y="2708275"/>
            <a:ext cx="2120900" cy="493713"/>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上书</a:t>
            </a:r>
            <a:endParaRPr lang="zh-CN" altLang="en-US" sz="2400" b="1" dirty="0">
              <a:solidFill>
                <a:srgbClr val="FF0000"/>
              </a:solidFill>
              <a:latin typeface="Arial" panose="020B0604020202020204" pitchFamily="34" charset="0"/>
              <a:ea typeface="全新硬笔行书简" pitchFamily="2" charset="-122"/>
            </a:endParaRPr>
          </a:p>
        </p:txBody>
      </p:sp>
      <p:sp>
        <p:nvSpPr>
          <p:cNvPr id="17443" name="矩形 17442"/>
          <p:cNvSpPr/>
          <p:nvPr/>
        </p:nvSpPr>
        <p:spPr>
          <a:xfrm>
            <a:off x="1692275" y="2636838"/>
            <a:ext cx="6911975" cy="822325"/>
          </a:xfrm>
          <a:prstGeom prst="rect">
            <a:avLst/>
          </a:prstGeom>
          <a:noFill/>
          <a:ln w="9525">
            <a:noFill/>
          </a:ln>
        </p:spPr>
        <p:txBody>
          <a:bodyPr>
            <a:spAutoFit/>
          </a:bodyPr>
          <a:p>
            <a:r>
              <a:rPr lang="en-US" altLang="zh-CN" sz="2400" b="1" dirty="0">
                <a:latin typeface="Arial" panose="020B0604020202020204" pitchFamily="34" charset="0"/>
                <a:ea typeface="方正铁筋隶书简体" pitchFamily="65" charset="-122"/>
              </a:rPr>
              <a:t>1895</a:t>
            </a:r>
            <a:r>
              <a:rPr lang="zh-CN" altLang="en-US" sz="2400" b="1" dirty="0">
                <a:latin typeface="Arial" panose="020B0604020202020204" pitchFamily="34" charset="0"/>
                <a:ea typeface="方正铁筋隶书简体" pitchFamily="65" charset="-122"/>
              </a:rPr>
              <a:t>年 “公车上书”，使维新思潮发展成为爱国救亡的政治运动</a:t>
            </a:r>
            <a:endParaRPr lang="zh-CN" altLang="en-US" sz="2400" b="1" dirty="0">
              <a:latin typeface="Arial" panose="020B0604020202020204" pitchFamily="34" charset="0"/>
              <a:ea typeface="方正铁筋隶书简体" pitchFamily="65" charset="-122"/>
            </a:endParaRPr>
          </a:p>
        </p:txBody>
      </p:sp>
      <p:sp>
        <p:nvSpPr>
          <p:cNvPr id="17444" name="矩形 17443"/>
          <p:cNvSpPr/>
          <p:nvPr/>
        </p:nvSpPr>
        <p:spPr>
          <a:xfrm>
            <a:off x="395288" y="3716338"/>
            <a:ext cx="1728787" cy="493712"/>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组织团体</a:t>
            </a:r>
            <a:endParaRPr lang="zh-CN" altLang="en-US" sz="2400" b="1" dirty="0">
              <a:solidFill>
                <a:srgbClr val="FF0000"/>
              </a:solidFill>
              <a:latin typeface="Arial" panose="020B0604020202020204" pitchFamily="34" charset="0"/>
              <a:ea typeface="全新硬笔行书简" pitchFamily="2" charset="-122"/>
            </a:endParaRPr>
          </a:p>
        </p:txBody>
      </p:sp>
      <p:sp>
        <p:nvSpPr>
          <p:cNvPr id="17445" name="矩形 17444"/>
          <p:cNvSpPr/>
          <p:nvPr/>
        </p:nvSpPr>
        <p:spPr>
          <a:xfrm>
            <a:off x="1763713" y="3716338"/>
            <a:ext cx="6840537" cy="457200"/>
          </a:xfrm>
          <a:prstGeom prst="rect">
            <a:avLst/>
          </a:prstGeom>
          <a:noFill/>
          <a:ln w="9525">
            <a:noFill/>
          </a:ln>
        </p:spPr>
        <p:txBody>
          <a:bodyPr>
            <a:spAutoFit/>
          </a:bodyPr>
          <a:p>
            <a:r>
              <a:rPr lang="en-US" altLang="zh-CN" sz="2400" b="1" dirty="0">
                <a:latin typeface="Arial" panose="020B0604020202020204" pitchFamily="34" charset="0"/>
                <a:ea typeface="方正铁筋隶书简体" pitchFamily="65" charset="-122"/>
              </a:rPr>
              <a:t>1895</a:t>
            </a:r>
            <a:r>
              <a:rPr lang="zh-CN" altLang="en-US" sz="2400" b="1" dirty="0">
                <a:latin typeface="Arial" panose="020B0604020202020204" pitchFamily="34" charset="0"/>
                <a:ea typeface="方正铁筋隶书简体" pitchFamily="65" charset="-122"/>
              </a:rPr>
              <a:t>年强学会，</a:t>
            </a:r>
            <a:r>
              <a:rPr lang="en-US" altLang="zh-CN" sz="2400" b="1" dirty="0">
                <a:latin typeface="Arial" panose="020B0604020202020204" pitchFamily="34" charset="0"/>
                <a:ea typeface="方正铁筋隶书简体" pitchFamily="65" charset="-122"/>
              </a:rPr>
              <a:t>1898</a:t>
            </a:r>
            <a:r>
              <a:rPr lang="zh-CN" altLang="en-US" sz="2400" b="1" dirty="0">
                <a:latin typeface="Arial" panose="020B0604020202020204" pitchFamily="34" charset="0"/>
                <a:ea typeface="方正铁筋隶书简体" pitchFamily="65" charset="-122"/>
              </a:rPr>
              <a:t>年保国会</a:t>
            </a:r>
            <a:endParaRPr lang="zh-CN" altLang="en-US" sz="2400" b="1" dirty="0">
              <a:latin typeface="Arial" panose="020B0604020202020204" pitchFamily="34" charset="0"/>
              <a:ea typeface="方正铁筋隶书简体" pitchFamily="65" charset="-122"/>
            </a:endParaRPr>
          </a:p>
        </p:txBody>
      </p:sp>
      <p:sp>
        <p:nvSpPr>
          <p:cNvPr id="17446" name="矩形 17445"/>
          <p:cNvSpPr/>
          <p:nvPr/>
        </p:nvSpPr>
        <p:spPr>
          <a:xfrm>
            <a:off x="323850" y="4221163"/>
            <a:ext cx="2232025" cy="493712"/>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设立学堂</a:t>
            </a:r>
            <a:endParaRPr lang="zh-CN" altLang="en-US" sz="2400" b="1" dirty="0">
              <a:solidFill>
                <a:srgbClr val="FF0000"/>
              </a:solidFill>
              <a:latin typeface="Arial" panose="020B0604020202020204" pitchFamily="34" charset="0"/>
              <a:ea typeface="全新硬笔行书简" pitchFamily="2" charset="-122"/>
            </a:endParaRPr>
          </a:p>
        </p:txBody>
      </p:sp>
      <p:sp>
        <p:nvSpPr>
          <p:cNvPr id="17447" name="矩形 17446"/>
          <p:cNvSpPr/>
          <p:nvPr/>
        </p:nvSpPr>
        <p:spPr>
          <a:xfrm>
            <a:off x="1763713" y="4292600"/>
            <a:ext cx="4017962" cy="460375"/>
          </a:xfrm>
          <a:prstGeom prst="rect">
            <a:avLst/>
          </a:prstGeom>
          <a:noFill/>
          <a:ln w="9525">
            <a:noFill/>
          </a:ln>
        </p:spPr>
        <p:txBody>
          <a:bodyPr>
            <a:spAutoFit/>
          </a:bodyPr>
          <a:p>
            <a:r>
              <a:rPr lang="zh-CN" altLang="en-US" sz="2400" b="1" dirty="0">
                <a:latin typeface="Arial" panose="020B0604020202020204" pitchFamily="34" charset="0"/>
                <a:ea typeface="方正铁筋隶书简体" pitchFamily="65" charset="-122"/>
              </a:rPr>
              <a:t>创办时务学堂、万木草堂</a:t>
            </a:r>
            <a:endParaRPr lang="zh-CN" altLang="en-US" sz="2400" b="1" dirty="0">
              <a:latin typeface="Arial" panose="020B0604020202020204" pitchFamily="34" charset="0"/>
              <a:ea typeface="方正铁筋隶书简体" pitchFamily="65" charset="-122"/>
            </a:endParaRPr>
          </a:p>
        </p:txBody>
      </p:sp>
      <p:sp>
        <p:nvSpPr>
          <p:cNvPr id="17448" name="矩形 17447"/>
          <p:cNvSpPr/>
          <p:nvPr/>
        </p:nvSpPr>
        <p:spPr>
          <a:xfrm>
            <a:off x="323850" y="4868863"/>
            <a:ext cx="2592388" cy="493712"/>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创办报刊</a:t>
            </a:r>
            <a:endParaRPr lang="zh-CN" altLang="en-US" sz="2400" b="1" dirty="0">
              <a:solidFill>
                <a:srgbClr val="FF0000"/>
              </a:solidFill>
              <a:latin typeface="Arial" panose="020B0604020202020204" pitchFamily="34" charset="0"/>
              <a:ea typeface="全新硬笔行书简" pitchFamily="2" charset="-122"/>
            </a:endParaRPr>
          </a:p>
        </p:txBody>
      </p:sp>
      <p:sp>
        <p:nvSpPr>
          <p:cNvPr id="17449" name="矩形 17448"/>
          <p:cNvSpPr/>
          <p:nvPr/>
        </p:nvSpPr>
        <p:spPr>
          <a:xfrm>
            <a:off x="1763713" y="4941888"/>
            <a:ext cx="6840537" cy="457200"/>
          </a:xfrm>
          <a:prstGeom prst="rect">
            <a:avLst/>
          </a:prstGeom>
          <a:noFill/>
          <a:ln w="9525">
            <a:noFill/>
          </a:ln>
        </p:spPr>
        <p:txBody>
          <a:bodyPr>
            <a:spAutoFit/>
          </a:bodyPr>
          <a:p>
            <a:r>
              <a:rPr lang="zh-CN" altLang="en-US" sz="2400" b="1" dirty="0">
                <a:latin typeface="Arial" panose="020B0604020202020204" pitchFamily="34" charset="0"/>
                <a:ea typeface="方正铁筋隶书简体" pitchFamily="65" charset="-122"/>
              </a:rPr>
              <a:t>康有为等创办</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中外纪闻</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，严复创办</a:t>
            </a:r>
            <a:r>
              <a:rPr lang="en-US" altLang="zh-CN" sz="2400" b="1" dirty="0">
                <a:latin typeface="Arial" panose="020B0604020202020204" pitchFamily="34" charset="0"/>
                <a:ea typeface="方正铁筋隶书简体" pitchFamily="65" charset="-122"/>
              </a:rPr>
              <a:t>《</a:t>
            </a:r>
            <a:r>
              <a:rPr lang="zh-CN" altLang="en-US" sz="2400" b="1" dirty="0">
                <a:latin typeface="Arial" panose="020B0604020202020204" pitchFamily="34" charset="0"/>
                <a:ea typeface="方正铁筋隶书简体" pitchFamily="65" charset="-122"/>
              </a:rPr>
              <a:t>国闻报</a:t>
            </a:r>
            <a:r>
              <a:rPr lang="en-US" altLang="zh-CN" sz="2400" b="1">
                <a:latin typeface="Arial" panose="020B0604020202020204" pitchFamily="34" charset="0"/>
                <a:ea typeface="方正铁筋隶书简体" pitchFamily="65" charset="-122"/>
              </a:rPr>
              <a:t>》</a:t>
            </a:r>
            <a:endParaRPr lang="en-US" altLang="zh-CN" sz="2400" b="1">
              <a:latin typeface="Arial" panose="020B0604020202020204" pitchFamily="34" charset="0"/>
              <a:ea typeface="方正铁筋隶书简体" pitchFamily="65" charset="-122"/>
            </a:endParaRPr>
          </a:p>
        </p:txBody>
      </p:sp>
      <p:sp>
        <p:nvSpPr>
          <p:cNvPr id="17450" name="矩形 17449"/>
          <p:cNvSpPr/>
          <p:nvPr/>
        </p:nvSpPr>
        <p:spPr>
          <a:xfrm>
            <a:off x="468313" y="5445125"/>
            <a:ext cx="1976437" cy="493713"/>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讲学</a:t>
            </a:r>
            <a:endParaRPr lang="zh-CN" altLang="en-US" sz="2400" b="1" dirty="0">
              <a:solidFill>
                <a:srgbClr val="FF0000"/>
              </a:solidFill>
              <a:latin typeface="Arial" panose="020B0604020202020204" pitchFamily="34" charset="0"/>
              <a:ea typeface="全新硬笔行书简" pitchFamily="2" charset="-122"/>
            </a:endParaRPr>
          </a:p>
        </p:txBody>
      </p:sp>
      <p:sp>
        <p:nvSpPr>
          <p:cNvPr id="17451" name="矩形 17450"/>
          <p:cNvSpPr/>
          <p:nvPr/>
        </p:nvSpPr>
        <p:spPr>
          <a:xfrm>
            <a:off x="1763713" y="5445125"/>
            <a:ext cx="6985000" cy="457200"/>
          </a:xfrm>
          <a:prstGeom prst="rect">
            <a:avLst/>
          </a:prstGeom>
          <a:noFill/>
          <a:ln w="9525">
            <a:noFill/>
          </a:ln>
        </p:spPr>
        <p:txBody>
          <a:bodyPr>
            <a:spAutoFit/>
          </a:bodyPr>
          <a:p>
            <a:r>
              <a:rPr lang="zh-CN" altLang="en-US" sz="2400" b="1" dirty="0">
                <a:latin typeface="Arial" panose="020B0604020202020204" pitchFamily="34" charset="0"/>
                <a:ea typeface="方正铁筋隶书简体" pitchFamily="65" charset="-122"/>
              </a:rPr>
              <a:t>康有为在万木草堂讲学，宣传变法理论</a:t>
            </a:r>
            <a:endParaRPr lang="zh-CN" altLang="en-US" sz="2400" b="1" dirty="0">
              <a:latin typeface="Arial" panose="020B0604020202020204" pitchFamily="34" charset="0"/>
              <a:ea typeface="方正铁筋隶书简体" pitchFamily="65" charset="-122"/>
            </a:endParaRPr>
          </a:p>
        </p:txBody>
      </p:sp>
      <p:sp>
        <p:nvSpPr>
          <p:cNvPr id="17452" name="矩形 17451"/>
          <p:cNvSpPr/>
          <p:nvPr/>
        </p:nvSpPr>
        <p:spPr>
          <a:xfrm>
            <a:off x="506413" y="6021388"/>
            <a:ext cx="2049462" cy="493712"/>
          </a:xfrm>
          <a:prstGeom prst="rect">
            <a:avLst/>
          </a:prstGeom>
          <a:noFill/>
          <a:ln w="9525">
            <a:noFill/>
          </a:ln>
        </p:spPr>
        <p:txBody>
          <a:bodyPr>
            <a:spAutoFit/>
          </a:bodyPr>
          <a:p>
            <a:pPr>
              <a:lnSpc>
                <a:spcPct val="110000"/>
              </a:lnSpc>
            </a:pPr>
            <a:r>
              <a:rPr lang="zh-CN" altLang="en-US" sz="2400" b="1" dirty="0">
                <a:solidFill>
                  <a:srgbClr val="FF0000"/>
                </a:solidFill>
                <a:latin typeface="Arial" panose="020B0604020202020204" pitchFamily="34" charset="0"/>
                <a:ea typeface="全新硬笔行书简" pitchFamily="2" charset="-122"/>
              </a:rPr>
              <a:t>论战</a:t>
            </a:r>
            <a:endParaRPr lang="zh-CN" altLang="en-US" sz="2400" b="1" dirty="0">
              <a:solidFill>
                <a:srgbClr val="FF0000"/>
              </a:solidFill>
              <a:latin typeface="Arial" panose="020B0604020202020204" pitchFamily="34" charset="0"/>
              <a:ea typeface="全新硬笔行书简" pitchFamily="2" charset="-122"/>
            </a:endParaRPr>
          </a:p>
        </p:txBody>
      </p:sp>
      <p:sp>
        <p:nvSpPr>
          <p:cNvPr id="17453" name="矩形 17452"/>
          <p:cNvSpPr/>
          <p:nvPr/>
        </p:nvSpPr>
        <p:spPr>
          <a:xfrm>
            <a:off x="1763713" y="6092825"/>
            <a:ext cx="4679950" cy="457200"/>
          </a:xfrm>
          <a:prstGeom prst="rect">
            <a:avLst/>
          </a:prstGeom>
          <a:noFill/>
          <a:ln w="9525">
            <a:noFill/>
          </a:ln>
        </p:spPr>
        <p:txBody>
          <a:bodyPr>
            <a:spAutoFit/>
          </a:bodyPr>
          <a:p>
            <a:r>
              <a:rPr lang="zh-CN" altLang="en-US" sz="2400" b="1" dirty="0">
                <a:latin typeface="Arial" panose="020B0604020202020204" pitchFamily="34" charset="0"/>
                <a:ea typeface="方正铁筋隶书简体" pitchFamily="65" charset="-122"/>
              </a:rPr>
              <a:t>维新派与顽固派势力的论战</a:t>
            </a:r>
            <a:endParaRPr lang="zh-CN" altLang="en-US" sz="2400" b="1" dirty="0">
              <a:latin typeface="Arial" panose="020B0604020202020204" pitchFamily="34" charset="0"/>
              <a:ea typeface="方正铁筋隶书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40"/>
                                        </p:tgtEl>
                                        <p:attrNameLst>
                                          <p:attrName>style.visibility</p:attrName>
                                        </p:attrNameLst>
                                      </p:cBhvr>
                                      <p:to>
                                        <p:strVal val="visible"/>
                                      </p:to>
                                    </p:set>
                                    <p:anim calcmode="lin" valueType="num">
                                      <p:cBhvr additive="base">
                                        <p:cTn id="7" dur="500" fill="hold"/>
                                        <p:tgtEl>
                                          <p:spTgt spid="17440"/>
                                        </p:tgtEl>
                                        <p:attrNameLst>
                                          <p:attrName>ppt_x</p:attrName>
                                        </p:attrNameLst>
                                      </p:cBhvr>
                                      <p:tavLst>
                                        <p:tav tm="0">
                                          <p:val>
                                            <p:strVal val="#ppt_x"/>
                                          </p:val>
                                        </p:tav>
                                        <p:tav tm="100000">
                                          <p:val>
                                            <p:strVal val="#ppt_x"/>
                                          </p:val>
                                        </p:tav>
                                      </p:tavLst>
                                    </p:anim>
                                    <p:anim calcmode="lin" valueType="num">
                                      <p:cBhvr additive="base">
                                        <p:cTn id="8" dur="500" fill="hold"/>
                                        <p:tgtEl>
                                          <p:spTgt spid="174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43"/>
                                        </p:tgtEl>
                                        <p:attrNameLst>
                                          <p:attrName>style.visibility</p:attrName>
                                        </p:attrNameLst>
                                      </p:cBhvr>
                                      <p:to>
                                        <p:strVal val="visible"/>
                                      </p:to>
                                    </p:set>
                                    <p:anim calcmode="lin" valueType="num">
                                      <p:cBhvr additive="base">
                                        <p:cTn id="13" dur="500" fill="hold"/>
                                        <p:tgtEl>
                                          <p:spTgt spid="17443"/>
                                        </p:tgtEl>
                                        <p:attrNameLst>
                                          <p:attrName>ppt_x</p:attrName>
                                        </p:attrNameLst>
                                      </p:cBhvr>
                                      <p:tavLst>
                                        <p:tav tm="0">
                                          <p:val>
                                            <p:strVal val="#ppt_x"/>
                                          </p:val>
                                        </p:tav>
                                        <p:tav tm="100000">
                                          <p:val>
                                            <p:strVal val="#ppt_x"/>
                                          </p:val>
                                        </p:tav>
                                      </p:tavLst>
                                    </p:anim>
                                    <p:anim calcmode="lin" valueType="num">
                                      <p:cBhvr additive="base">
                                        <p:cTn id="14" dur="500" fill="hold"/>
                                        <p:tgtEl>
                                          <p:spTgt spid="174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45"/>
                                        </p:tgtEl>
                                        <p:attrNameLst>
                                          <p:attrName>style.visibility</p:attrName>
                                        </p:attrNameLst>
                                      </p:cBhvr>
                                      <p:to>
                                        <p:strVal val="visible"/>
                                      </p:to>
                                    </p:set>
                                    <p:anim calcmode="lin" valueType="num">
                                      <p:cBhvr additive="base">
                                        <p:cTn id="19" dur="500" fill="hold"/>
                                        <p:tgtEl>
                                          <p:spTgt spid="17445"/>
                                        </p:tgtEl>
                                        <p:attrNameLst>
                                          <p:attrName>ppt_x</p:attrName>
                                        </p:attrNameLst>
                                      </p:cBhvr>
                                      <p:tavLst>
                                        <p:tav tm="0">
                                          <p:val>
                                            <p:strVal val="#ppt_x"/>
                                          </p:val>
                                        </p:tav>
                                        <p:tav tm="100000">
                                          <p:val>
                                            <p:strVal val="#ppt_x"/>
                                          </p:val>
                                        </p:tav>
                                      </p:tavLst>
                                    </p:anim>
                                    <p:anim calcmode="lin" valueType="num">
                                      <p:cBhvr additive="base">
                                        <p:cTn id="20" dur="500" fill="hold"/>
                                        <p:tgtEl>
                                          <p:spTgt spid="174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47"/>
                                        </p:tgtEl>
                                        <p:attrNameLst>
                                          <p:attrName>style.visibility</p:attrName>
                                        </p:attrNameLst>
                                      </p:cBhvr>
                                      <p:to>
                                        <p:strVal val="visible"/>
                                      </p:to>
                                    </p:set>
                                    <p:anim calcmode="lin" valueType="num">
                                      <p:cBhvr additive="base">
                                        <p:cTn id="25" dur="500" fill="hold"/>
                                        <p:tgtEl>
                                          <p:spTgt spid="17447"/>
                                        </p:tgtEl>
                                        <p:attrNameLst>
                                          <p:attrName>ppt_x</p:attrName>
                                        </p:attrNameLst>
                                      </p:cBhvr>
                                      <p:tavLst>
                                        <p:tav tm="0">
                                          <p:val>
                                            <p:strVal val="#ppt_x"/>
                                          </p:val>
                                        </p:tav>
                                        <p:tav tm="100000">
                                          <p:val>
                                            <p:strVal val="#ppt_x"/>
                                          </p:val>
                                        </p:tav>
                                      </p:tavLst>
                                    </p:anim>
                                    <p:anim calcmode="lin" valueType="num">
                                      <p:cBhvr additive="base">
                                        <p:cTn id="26" dur="500" fill="hold"/>
                                        <p:tgtEl>
                                          <p:spTgt spid="174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49"/>
                                        </p:tgtEl>
                                        <p:attrNameLst>
                                          <p:attrName>style.visibility</p:attrName>
                                        </p:attrNameLst>
                                      </p:cBhvr>
                                      <p:to>
                                        <p:strVal val="visible"/>
                                      </p:to>
                                    </p:set>
                                    <p:anim calcmode="lin" valueType="num">
                                      <p:cBhvr additive="base">
                                        <p:cTn id="31" dur="500" fill="hold"/>
                                        <p:tgtEl>
                                          <p:spTgt spid="17449"/>
                                        </p:tgtEl>
                                        <p:attrNameLst>
                                          <p:attrName>ppt_x</p:attrName>
                                        </p:attrNameLst>
                                      </p:cBhvr>
                                      <p:tavLst>
                                        <p:tav tm="0">
                                          <p:val>
                                            <p:strVal val="#ppt_x"/>
                                          </p:val>
                                        </p:tav>
                                        <p:tav tm="100000">
                                          <p:val>
                                            <p:strVal val="#ppt_x"/>
                                          </p:val>
                                        </p:tav>
                                      </p:tavLst>
                                    </p:anim>
                                    <p:anim calcmode="lin" valueType="num">
                                      <p:cBhvr additive="base">
                                        <p:cTn id="32" dur="500" fill="hold"/>
                                        <p:tgtEl>
                                          <p:spTgt spid="174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51"/>
                                        </p:tgtEl>
                                        <p:attrNameLst>
                                          <p:attrName>style.visibility</p:attrName>
                                        </p:attrNameLst>
                                      </p:cBhvr>
                                      <p:to>
                                        <p:strVal val="visible"/>
                                      </p:to>
                                    </p:set>
                                    <p:anim calcmode="lin" valueType="num">
                                      <p:cBhvr additive="base">
                                        <p:cTn id="37" dur="500" fill="hold"/>
                                        <p:tgtEl>
                                          <p:spTgt spid="17451"/>
                                        </p:tgtEl>
                                        <p:attrNameLst>
                                          <p:attrName>ppt_x</p:attrName>
                                        </p:attrNameLst>
                                      </p:cBhvr>
                                      <p:tavLst>
                                        <p:tav tm="0">
                                          <p:val>
                                            <p:strVal val="#ppt_x"/>
                                          </p:val>
                                        </p:tav>
                                        <p:tav tm="100000">
                                          <p:val>
                                            <p:strVal val="#ppt_x"/>
                                          </p:val>
                                        </p:tav>
                                      </p:tavLst>
                                    </p:anim>
                                    <p:anim calcmode="lin" valueType="num">
                                      <p:cBhvr additive="base">
                                        <p:cTn id="38" dur="500" fill="hold"/>
                                        <p:tgtEl>
                                          <p:spTgt spid="174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53"/>
                                        </p:tgtEl>
                                        <p:attrNameLst>
                                          <p:attrName>style.visibility</p:attrName>
                                        </p:attrNameLst>
                                      </p:cBhvr>
                                      <p:to>
                                        <p:strVal val="visible"/>
                                      </p:to>
                                    </p:set>
                                    <p:anim calcmode="lin" valueType="num">
                                      <p:cBhvr additive="base">
                                        <p:cTn id="43" dur="500" fill="hold"/>
                                        <p:tgtEl>
                                          <p:spTgt spid="17453"/>
                                        </p:tgtEl>
                                        <p:attrNameLst>
                                          <p:attrName>ppt_x</p:attrName>
                                        </p:attrNameLst>
                                      </p:cBhvr>
                                      <p:tavLst>
                                        <p:tav tm="0">
                                          <p:val>
                                            <p:strVal val="#ppt_x"/>
                                          </p:val>
                                        </p:tav>
                                        <p:tav tm="100000">
                                          <p:val>
                                            <p:strVal val="#ppt_x"/>
                                          </p:val>
                                        </p:tav>
                                      </p:tavLst>
                                    </p:anim>
                                    <p:anim calcmode="lin" valueType="num">
                                      <p:cBhvr additive="base">
                                        <p:cTn id="44" dur="500" fill="hold"/>
                                        <p:tgtEl>
                                          <p:spTgt spid="17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0" grpId="0"/>
      <p:bldP spid="17443" grpId="0"/>
      <p:bldP spid="17445" grpId="0"/>
      <p:bldP spid="17447" grpId="0"/>
      <p:bldP spid="17449" grpId="0"/>
      <p:bldP spid="17451" grpId="0"/>
      <p:bldP spid="174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Text Box 2"/>
          <p:cNvSpPr txBox="1">
            <a:spLocks noChangeArrowheads="1"/>
          </p:cNvSpPr>
          <p:nvPr/>
        </p:nvSpPr>
        <p:spPr bwMode="auto">
          <a:xfrm>
            <a:off x="533400" y="457200"/>
            <a:ext cx="7620000" cy="5273675"/>
          </a:xfrm>
          <a:prstGeom prst="rect">
            <a:avLst/>
          </a:prstGeom>
          <a:noFill/>
          <a:ln w="9525">
            <a:noFill/>
            <a:miter lim="800000"/>
          </a:ln>
          <a:effectLst/>
        </p:spPr>
        <p:txBody>
          <a:bodyPr>
            <a:spAutoFit/>
          </a:bodyPr>
          <a:p>
            <a:pPr marL="342900" indent="-342900">
              <a:spcBef>
                <a:spcPct val="50000"/>
              </a:spcBef>
            </a:pP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巩固：维新派宣传变法理论的主</a:t>
            </a:r>
            <a:endPar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endParaRPr>
          </a:p>
          <a:p>
            <a:pPr marL="342900" indent="-342900">
              <a:spcBef>
                <a:spcPct val="50000"/>
              </a:spcBef>
            </a:pP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要方式有</a:t>
            </a:r>
            <a:endPar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endParaRPr>
          </a:p>
          <a:p>
            <a:pPr marL="342900" indent="-342900">
              <a:spcBef>
                <a:spcPct val="50000"/>
              </a:spcBef>
            </a:pPr>
            <a:r>
              <a:rPr lang="en-US" altLang="zh-CN" sz="4000" b="1" dirty="0">
                <a:effectLst>
                  <a:outerShdw blurRad="38100" dist="38100" dir="2700000">
                    <a:srgbClr val="FFFFFF"/>
                  </a:outerShdw>
                </a:effectLst>
                <a:latin typeface="Arial" panose="020B0604020202020204" pitchFamily="34" charset="0"/>
                <a:ea typeface="黑体" panose="02010609060101010101" pitchFamily="49" charset="-122"/>
              </a:rPr>
              <a:t>①</a:t>
            </a: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兴办学堂 </a:t>
            </a:r>
            <a:r>
              <a:rPr lang="en-US" altLang="zh-CN" sz="4000" b="1" dirty="0">
                <a:effectLst>
                  <a:outerShdw blurRad="38100" dist="38100" dir="2700000">
                    <a:srgbClr val="FFFFFF"/>
                  </a:outerShdw>
                </a:effectLst>
                <a:latin typeface="Arial" panose="020B0604020202020204" pitchFamily="34" charset="0"/>
                <a:ea typeface="黑体" panose="02010609060101010101" pitchFamily="49" charset="-122"/>
              </a:rPr>
              <a:t>②</a:t>
            </a: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成立学会</a:t>
            </a:r>
            <a:endPar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endParaRPr>
          </a:p>
          <a:p>
            <a:pPr marL="342900" indent="-342900">
              <a:spcBef>
                <a:spcPct val="50000"/>
              </a:spcBef>
            </a:pPr>
            <a:r>
              <a:rPr lang="en-US" altLang="zh-CN" sz="4000" b="1" dirty="0">
                <a:effectLst>
                  <a:outerShdw blurRad="38100" dist="38100" dir="2700000">
                    <a:srgbClr val="FFFFFF"/>
                  </a:outerShdw>
                </a:effectLst>
                <a:latin typeface="Arial" panose="020B0604020202020204" pitchFamily="34" charset="0"/>
                <a:ea typeface="黑体" panose="02010609060101010101" pitchFamily="49" charset="-122"/>
              </a:rPr>
              <a:t>③</a:t>
            </a: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办报纸 </a:t>
            </a:r>
            <a:r>
              <a:rPr lang="en-US" altLang="zh-CN" sz="4000" b="1" dirty="0">
                <a:effectLst>
                  <a:outerShdw blurRad="38100" dist="38100" dir="2700000">
                    <a:srgbClr val="FFFFFF"/>
                  </a:outerShdw>
                </a:effectLst>
                <a:latin typeface="Arial" panose="020B0604020202020204" pitchFamily="34" charset="0"/>
                <a:ea typeface="黑体" panose="02010609060101010101" pitchFamily="49" charset="-122"/>
              </a:rPr>
              <a:t>④</a:t>
            </a:r>
            <a:r>
              <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rPr>
              <a:t>著书立说</a:t>
            </a:r>
            <a:endParaRPr lang="zh-CN" altLang="en-US" sz="4000" b="1" dirty="0">
              <a:effectLst>
                <a:outerShdw blurRad="38100" dist="38100" dir="2700000">
                  <a:srgbClr val="FFFFFF"/>
                </a:outerShdw>
              </a:effectLst>
              <a:latin typeface="Arial" panose="020B0604020202020204" pitchFamily="34" charset="0"/>
              <a:ea typeface="黑体" panose="02010609060101010101" pitchFamily="49" charset="-122"/>
            </a:endParaRPr>
          </a:p>
          <a:p>
            <a:pPr marL="342900" indent="-342900">
              <a:spcBef>
                <a:spcPct val="50000"/>
              </a:spcBef>
              <a:buAutoNum type="alphaUcPeriod"/>
            </a:pPr>
            <a:r>
              <a:rPr lang="en-US" altLang="zh-CN" sz="4000" b="1" dirty="0">
                <a:effectLst>
                  <a:outerShdw blurRad="38100" dist="38100" dir="2700000">
                    <a:srgbClr val="FFFFFF"/>
                  </a:outerShdw>
                </a:effectLst>
                <a:latin typeface="Arial" panose="020B0604020202020204" pitchFamily="34" charset="0"/>
                <a:ea typeface="黑体" panose="02010609060101010101" pitchFamily="49" charset="-122"/>
              </a:rPr>
              <a:t>①②③④     </a:t>
            </a:r>
            <a:r>
              <a:rPr lang="en-US" altLang="zh-CN" sz="4000" b="1">
                <a:effectLst>
                  <a:outerShdw blurRad="38100" dist="38100" dir="2700000">
                    <a:srgbClr val="FFFFFF"/>
                  </a:outerShdw>
                </a:effectLst>
                <a:latin typeface="Arial" panose="020B0604020202020204" pitchFamily="34" charset="0"/>
                <a:ea typeface="黑体" panose="02010609060101010101" pitchFamily="49" charset="-122"/>
              </a:rPr>
              <a:t>B. ①②③  </a:t>
            </a:r>
            <a:endParaRPr lang="en-US" altLang="zh-CN" sz="4000" b="1">
              <a:effectLst>
                <a:outerShdw blurRad="38100" dist="38100" dir="2700000">
                  <a:srgbClr val="FFFFFF"/>
                </a:outerShdw>
              </a:effectLst>
              <a:latin typeface="Arial" panose="020B0604020202020204" pitchFamily="34" charset="0"/>
              <a:ea typeface="黑体" panose="02010609060101010101" pitchFamily="49" charset="-122"/>
            </a:endParaRPr>
          </a:p>
          <a:p>
            <a:pPr marL="342900" indent="-342900">
              <a:spcBef>
                <a:spcPct val="50000"/>
              </a:spcBef>
            </a:pPr>
            <a:r>
              <a:rPr lang="en-US" altLang="zh-CN" sz="4000" b="1">
                <a:effectLst>
                  <a:outerShdw blurRad="38100" dist="38100" dir="2700000">
                    <a:srgbClr val="FFFFFF"/>
                  </a:outerShdw>
                </a:effectLst>
                <a:latin typeface="Arial" panose="020B0604020202020204" pitchFamily="34" charset="0"/>
                <a:ea typeface="黑体" panose="02010609060101010101" pitchFamily="49" charset="-122"/>
              </a:rPr>
              <a:t>C. ②③④       D. ①③④</a:t>
            </a:r>
            <a:endParaRPr lang="en-US" altLang="zh-CN" sz="4000" b="1">
              <a:effectLst>
                <a:outerShdw blurRad="38100" dist="38100" dir="2700000">
                  <a:srgbClr val="FFFFFF"/>
                </a:outerShdw>
              </a:effectLst>
              <a:latin typeface="Arial" panose="020B0604020202020204" pitchFamily="34" charset="0"/>
              <a:ea typeface="黑体" panose="02010609060101010101" pitchFamily="49" charset="-122"/>
            </a:endParaRPr>
          </a:p>
        </p:txBody>
      </p:sp>
      <p:sp>
        <p:nvSpPr>
          <p:cNvPr id="33795" name="WordArt 3"/>
          <p:cNvSpPr>
            <a:spLocks noTextEdit="1"/>
          </p:cNvSpPr>
          <p:nvPr/>
        </p:nvSpPr>
        <p:spPr>
          <a:xfrm>
            <a:off x="6732588" y="1268413"/>
            <a:ext cx="717550" cy="728662"/>
          </a:xfrm>
          <a:prstGeom prst="rect">
            <a:avLst/>
          </a:prstGeom>
        </p:spPr>
        <p:txBody>
          <a:bodyPr wrap="none" fromWordArt="1">
            <a:prstTxWarp prst="textPlain">
              <a:avLst>
                <a:gd name="adj" fmla="val 50000"/>
              </a:avLst>
            </a:prstTxWarp>
            <a:normAutofit/>
          </a:bodyPr>
          <a:p>
            <a:pPr algn="ctr"/>
            <a:r>
              <a:rPr lang="zh-CN" altLang="en-US" sz="3600" b="1">
                <a:ln w="101600" cap="flat" cmpd="sng">
                  <a:solidFill>
                    <a:srgbClr val="0000FF"/>
                  </a:solidFill>
                  <a:prstDash val="solid"/>
                  <a:headEnd type="none" w="med" len="med"/>
                  <a:tailEnd type="none" w="med" len="med"/>
                </a:ln>
                <a:solidFill>
                  <a:srgbClr val="0000FF"/>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rPr>
              <a:t>A</a:t>
            </a:r>
            <a:endParaRPr lang="zh-CN" altLang="en-US" sz="3600" b="1">
              <a:ln w="101600" cap="flat" cmpd="sng">
                <a:solidFill>
                  <a:srgbClr val="0000FF"/>
                </a:solidFill>
                <a:prstDash val="solid"/>
                <a:headEnd type="none" w="med" len="med"/>
                <a:tailEnd type="none" w="med" len="med"/>
              </a:ln>
              <a:solidFill>
                <a:srgbClr val="0000FF"/>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6" name="Text Box 4"/>
          <p:cNvSpPr txBox="1"/>
          <p:nvPr/>
        </p:nvSpPr>
        <p:spPr>
          <a:xfrm>
            <a:off x="468313" y="188913"/>
            <a:ext cx="5327650" cy="579437"/>
          </a:xfrm>
          <a:prstGeom prst="rect">
            <a:avLst/>
          </a:prstGeom>
          <a:noFill/>
          <a:ln w="9525">
            <a:noFill/>
          </a:ln>
        </p:spPr>
        <p:txBody>
          <a:bodyPr>
            <a:spAutoFit/>
          </a:bodyPr>
          <a:p>
            <a:pPr lvl="0" algn="l" eaLnBrk="1" hangingPunct="1"/>
            <a:r>
              <a:rPr lang="en-US" altLang="zh-CN" sz="3200" b="1">
                <a:solidFill>
                  <a:srgbClr val="FF3300"/>
                </a:solidFill>
                <a:latin typeface="楷体_GB2312" pitchFamily="49" charset="-122"/>
                <a:ea typeface="楷体_GB2312" pitchFamily="49" charset="-122"/>
              </a:rPr>
              <a:t>3</a:t>
            </a:r>
            <a:r>
              <a:rPr lang="zh-CN" altLang="en-US" sz="3200" b="1" dirty="0">
                <a:solidFill>
                  <a:srgbClr val="FF3300"/>
                </a:solidFill>
                <a:latin typeface="楷体_GB2312" pitchFamily="49" charset="-122"/>
                <a:ea typeface="楷体_GB2312" pitchFamily="49" charset="-122"/>
              </a:rPr>
              <a:t>、高潮 </a:t>
            </a:r>
            <a:r>
              <a:rPr lang="en-US" altLang="zh-CN" sz="3200" b="1">
                <a:solidFill>
                  <a:srgbClr val="FF3300"/>
                </a:solidFill>
                <a:latin typeface="Times New Roman" panose="02020603050405020304" pitchFamily="18" charset="0"/>
                <a:ea typeface="楷体_GB2312" pitchFamily="49" charset="-122"/>
              </a:rPr>
              <a:t>——</a:t>
            </a:r>
            <a:r>
              <a:rPr lang="zh-CN" altLang="en-US" sz="3200" b="1" dirty="0">
                <a:solidFill>
                  <a:srgbClr val="FF3300"/>
                </a:solidFill>
                <a:latin typeface="楷体_GB2312" pitchFamily="49" charset="-122"/>
                <a:ea typeface="楷体_GB2312" pitchFamily="49" charset="-122"/>
              </a:rPr>
              <a:t>百日维新</a:t>
            </a:r>
            <a:endParaRPr lang="zh-CN" altLang="en-US" sz="3200" b="1" dirty="0">
              <a:solidFill>
                <a:srgbClr val="0000FF"/>
              </a:solidFill>
              <a:latin typeface="楷体_GB2312" pitchFamily="49" charset="-122"/>
              <a:ea typeface="楷体_GB2312" pitchFamily="49" charset="-122"/>
            </a:endParaRPr>
          </a:p>
        </p:txBody>
      </p:sp>
      <p:sp>
        <p:nvSpPr>
          <p:cNvPr id="228357" name="Rectangle 5"/>
          <p:cNvSpPr/>
          <p:nvPr/>
        </p:nvSpPr>
        <p:spPr>
          <a:xfrm>
            <a:off x="576263" y="893763"/>
            <a:ext cx="2339975" cy="519112"/>
          </a:xfrm>
          <a:prstGeom prst="rect">
            <a:avLst/>
          </a:prstGeom>
          <a:noFill/>
          <a:ln w="9525">
            <a:noFill/>
          </a:ln>
        </p:spPr>
        <p:txBody>
          <a:bodyPr>
            <a:spAutoFit/>
          </a:bodyPr>
          <a:p>
            <a:pPr lvl="0" algn="l" eaLnBrk="1" hangingPunct="1">
              <a:spcBef>
                <a:spcPct val="0"/>
              </a:spcBef>
            </a:pPr>
            <a:r>
              <a:rPr lang="en-US" altLang="zh-CN" sz="2800" b="1">
                <a:solidFill>
                  <a:srgbClr val="0066FF"/>
                </a:solidFill>
                <a:latin typeface="楷体_GB2312" pitchFamily="49" charset="-122"/>
                <a:ea typeface="楷体_GB2312" pitchFamily="49" charset="-122"/>
              </a:rPr>
              <a:t>1</a:t>
            </a:r>
            <a:r>
              <a:rPr lang="zh-CN" altLang="en-US" sz="2800" b="1" dirty="0">
                <a:solidFill>
                  <a:srgbClr val="0066FF"/>
                </a:solidFill>
                <a:latin typeface="楷体_GB2312" pitchFamily="49" charset="-122"/>
                <a:ea typeface="楷体_GB2312" pitchFamily="49" charset="-122"/>
              </a:rPr>
              <a:t>）直接原因： </a:t>
            </a:r>
            <a:endParaRPr lang="zh-CN" altLang="en-US" sz="2800" b="1" dirty="0">
              <a:solidFill>
                <a:srgbClr val="0066FF"/>
              </a:solidFill>
              <a:latin typeface="楷体_GB2312" pitchFamily="49" charset="-122"/>
              <a:ea typeface="楷体_GB2312" pitchFamily="49" charset="-122"/>
            </a:endParaRPr>
          </a:p>
        </p:txBody>
      </p:sp>
      <p:sp>
        <p:nvSpPr>
          <p:cNvPr id="228358" name="Rectangle 6"/>
          <p:cNvSpPr/>
          <p:nvPr/>
        </p:nvSpPr>
        <p:spPr>
          <a:xfrm>
            <a:off x="2700338" y="955675"/>
            <a:ext cx="5976937" cy="457200"/>
          </a:xfrm>
          <a:prstGeom prst="rect">
            <a:avLst/>
          </a:prstGeom>
          <a:noFill/>
          <a:ln w="9525">
            <a:noFill/>
          </a:ln>
        </p:spPr>
        <p:txBody>
          <a:bodyPr anchor="ctr">
            <a:spAutoFit/>
          </a:bodyPr>
          <a:p>
            <a:pPr lvl="0" algn="l" eaLnBrk="1" hangingPunct="1">
              <a:spcBef>
                <a:spcPct val="0"/>
              </a:spcBef>
            </a:pPr>
            <a:r>
              <a:rPr lang="en-US" altLang="zh-CN" sz="2400" b="1">
                <a:solidFill>
                  <a:schemeClr val="tx2"/>
                </a:solidFill>
                <a:latin typeface="楷体_GB2312" pitchFamily="49" charset="-122"/>
                <a:ea typeface="楷体_GB2312" pitchFamily="49" charset="-122"/>
              </a:rPr>
              <a:t> </a:t>
            </a:r>
            <a:r>
              <a:rPr lang="zh-CN" altLang="en-US" sz="2400" b="1" dirty="0">
                <a:solidFill>
                  <a:schemeClr val="tx2"/>
                </a:solidFill>
                <a:latin typeface="楷体_GB2312" pitchFamily="49" charset="-122"/>
                <a:ea typeface="楷体_GB2312" pitchFamily="49" charset="-122"/>
              </a:rPr>
              <a:t>德国强占胶州湾，列强掀起瓜分中国狂潮 </a:t>
            </a:r>
            <a:endParaRPr lang="zh-CN" altLang="en-US" sz="2400" b="1" dirty="0">
              <a:solidFill>
                <a:schemeClr val="tx2"/>
              </a:solidFill>
              <a:latin typeface="楷体_GB2312" pitchFamily="49" charset="-122"/>
              <a:ea typeface="楷体_GB2312" pitchFamily="49" charset="-122"/>
            </a:endParaRPr>
          </a:p>
        </p:txBody>
      </p:sp>
      <p:sp>
        <p:nvSpPr>
          <p:cNvPr id="228359" name="Rectangle 7"/>
          <p:cNvSpPr/>
          <p:nvPr/>
        </p:nvSpPr>
        <p:spPr>
          <a:xfrm>
            <a:off x="611188" y="1628775"/>
            <a:ext cx="2520950" cy="519113"/>
          </a:xfrm>
          <a:prstGeom prst="rect">
            <a:avLst/>
          </a:prstGeom>
          <a:noFill/>
          <a:ln w="9525">
            <a:noFill/>
          </a:ln>
        </p:spPr>
        <p:txBody>
          <a:bodyPr>
            <a:spAutoFit/>
          </a:bodyPr>
          <a:p>
            <a:pPr lvl="0" algn="l" eaLnBrk="1" hangingPunct="1">
              <a:spcBef>
                <a:spcPct val="0"/>
              </a:spcBef>
            </a:pPr>
            <a:r>
              <a:rPr lang="en-US" altLang="zh-CN" sz="2800" b="1">
                <a:solidFill>
                  <a:srgbClr val="0066FF"/>
                </a:solidFill>
                <a:latin typeface="楷体_GB2312" pitchFamily="49" charset="-122"/>
                <a:ea typeface="楷体_GB2312" pitchFamily="49" charset="-122"/>
              </a:rPr>
              <a:t>2</a:t>
            </a:r>
            <a:r>
              <a:rPr lang="zh-CN" altLang="en-US" sz="2800" b="1" dirty="0">
                <a:solidFill>
                  <a:srgbClr val="0066FF"/>
                </a:solidFill>
                <a:latin typeface="楷体_GB2312" pitchFamily="49" charset="-122"/>
                <a:ea typeface="楷体_GB2312" pitchFamily="49" charset="-122"/>
              </a:rPr>
              <a:t>）施政纲领：</a:t>
            </a:r>
            <a:endParaRPr lang="zh-CN" altLang="en-US" sz="2800" b="1" u="sng" dirty="0">
              <a:solidFill>
                <a:srgbClr val="0066FF"/>
              </a:solidFill>
              <a:latin typeface="楷体_GB2312" pitchFamily="49" charset="-122"/>
              <a:ea typeface="楷体_GB2312" pitchFamily="49" charset="-122"/>
            </a:endParaRPr>
          </a:p>
        </p:txBody>
      </p:sp>
      <p:pic>
        <p:nvPicPr>
          <p:cNvPr id="228360" name="Picture 8" descr="28"/>
          <p:cNvPicPr>
            <a:picLocks noChangeAspect="1"/>
          </p:cNvPicPr>
          <p:nvPr/>
        </p:nvPicPr>
        <p:blipFill>
          <a:blip r:embed="rId1">
            <a:lum bright="-20001" contrast="40000"/>
          </a:blip>
          <a:stretch>
            <a:fillRect/>
          </a:stretch>
        </p:blipFill>
        <p:spPr>
          <a:xfrm>
            <a:off x="468313" y="2432050"/>
            <a:ext cx="4306887" cy="3228975"/>
          </a:xfrm>
          <a:prstGeom prst="rect">
            <a:avLst/>
          </a:prstGeom>
          <a:noFill/>
          <a:ln w="9525">
            <a:noFill/>
          </a:ln>
        </p:spPr>
      </p:pic>
      <p:sp>
        <p:nvSpPr>
          <p:cNvPr id="228361" name="Text Box 9"/>
          <p:cNvSpPr txBox="1">
            <a:spLocks noChangeArrowheads="1"/>
          </p:cNvSpPr>
          <p:nvPr/>
        </p:nvSpPr>
        <p:spPr bwMode="auto">
          <a:xfrm>
            <a:off x="1187450" y="5934075"/>
            <a:ext cx="3028950" cy="5191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800" b="0" i="0" u="none" strike="noStrike" kern="1200" cap="none" spc="0" normalizeH="0" baseline="0" noProof="0" smtClean="0">
                <a:ln>
                  <a:noFill/>
                </a:ln>
                <a:solidFill>
                  <a:srgbClr val="990099"/>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康有为上书光绪帝</a:t>
            </a:r>
            <a:endParaRPr kumimoji="1" lang="zh-CN" altLang="en-US" sz="2800" b="0" i="0" u="none" strike="noStrike" kern="1200" cap="none" spc="0" normalizeH="0" baseline="0" noProof="0" smtClean="0">
              <a:ln>
                <a:noFill/>
              </a:ln>
              <a:solidFill>
                <a:srgbClr val="990099"/>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228363" name="Rectangle 11"/>
          <p:cNvSpPr/>
          <p:nvPr/>
        </p:nvSpPr>
        <p:spPr>
          <a:xfrm>
            <a:off x="2752725" y="1647825"/>
            <a:ext cx="3398838" cy="519113"/>
          </a:xfrm>
          <a:prstGeom prst="rect">
            <a:avLst/>
          </a:prstGeom>
          <a:noFill/>
          <a:ln w="9525">
            <a:noFill/>
          </a:ln>
        </p:spPr>
        <p:txBody>
          <a:bodyPr wrap="none">
            <a:spAutoFit/>
          </a:bodyPr>
          <a:p>
            <a:pPr lvl="0" eaLnBrk="1" hangingPunct="1">
              <a:spcBef>
                <a:spcPct val="0"/>
              </a:spcBef>
            </a:pPr>
            <a:r>
              <a:rPr lang="en-US" altLang="zh-CN" sz="2800" b="1">
                <a:solidFill>
                  <a:srgbClr val="990099"/>
                </a:solidFill>
                <a:latin typeface="Times New Roman" panose="02020603050405020304" pitchFamily="18" charset="0"/>
                <a:ea typeface="楷体_GB2312" pitchFamily="49" charset="-122"/>
              </a:rPr>
              <a:t>《</a:t>
            </a:r>
            <a:r>
              <a:rPr lang="zh-CN" altLang="en-US" sz="2800" b="1" dirty="0">
                <a:solidFill>
                  <a:srgbClr val="990099"/>
                </a:solidFill>
                <a:latin typeface="Times New Roman" panose="02020603050405020304" pitchFamily="18" charset="0"/>
                <a:ea typeface="楷体_GB2312" pitchFamily="49" charset="-122"/>
              </a:rPr>
              <a:t>应诏统筹全局折</a:t>
            </a:r>
            <a:r>
              <a:rPr lang="en-US" altLang="zh-CN" sz="2800" b="1">
                <a:solidFill>
                  <a:srgbClr val="990099"/>
                </a:solidFill>
                <a:latin typeface="Times New Roman" panose="02020603050405020304" pitchFamily="18" charset="0"/>
                <a:ea typeface="楷体_GB2312" pitchFamily="49" charset="-122"/>
              </a:rPr>
              <a:t>》</a:t>
            </a:r>
            <a:endParaRPr lang="en-US" altLang="zh-CN" sz="2800" b="1">
              <a:solidFill>
                <a:srgbClr val="990099"/>
              </a:solidFill>
              <a:latin typeface="Times New Roman" panose="02020603050405020304" pitchFamily="18" charset="0"/>
              <a:ea typeface="楷体_GB2312" pitchFamily="49" charset="-122"/>
            </a:endParaRPr>
          </a:p>
        </p:txBody>
      </p:sp>
      <p:grpSp>
        <p:nvGrpSpPr>
          <p:cNvPr id="2" name="Group 14"/>
          <p:cNvGrpSpPr/>
          <p:nvPr/>
        </p:nvGrpSpPr>
        <p:grpSpPr>
          <a:xfrm>
            <a:off x="4572000" y="2205038"/>
            <a:ext cx="4826000" cy="4273550"/>
            <a:chOff x="2880" y="1389"/>
            <a:chExt cx="3040" cy="2692"/>
          </a:xfrm>
        </p:grpSpPr>
        <p:pic>
          <p:nvPicPr>
            <p:cNvPr id="24586" name="Picture 12" descr="光绪帝与康有为、梁启超在一起"/>
            <p:cNvPicPr>
              <a:picLocks noChangeAspect="1"/>
            </p:cNvPicPr>
            <p:nvPr/>
          </p:nvPicPr>
          <p:blipFill>
            <a:blip r:embed="rId2"/>
            <a:stretch>
              <a:fillRect/>
            </a:stretch>
          </p:blipFill>
          <p:spPr>
            <a:xfrm>
              <a:off x="3149" y="1389"/>
              <a:ext cx="2316" cy="2359"/>
            </a:xfrm>
            <a:prstGeom prst="rect">
              <a:avLst/>
            </a:prstGeom>
            <a:noFill/>
            <a:ln w="9525">
              <a:noFill/>
            </a:ln>
          </p:spPr>
        </p:pic>
        <p:sp>
          <p:nvSpPr>
            <p:cNvPr id="24587" name="Text Box 13"/>
            <p:cNvSpPr txBox="1"/>
            <p:nvPr/>
          </p:nvSpPr>
          <p:spPr>
            <a:xfrm>
              <a:off x="2880" y="3793"/>
              <a:ext cx="3040" cy="288"/>
            </a:xfrm>
            <a:prstGeom prst="rect">
              <a:avLst/>
            </a:prstGeom>
            <a:solidFill>
              <a:schemeClr val="bg1"/>
            </a:solidFill>
            <a:ln w="12700">
              <a:noFill/>
            </a:ln>
          </p:spPr>
          <p:txBody>
            <a:bodyPr>
              <a:spAutoFit/>
            </a:bodyPr>
            <a:p>
              <a:pPr lvl="0" algn="l" eaLnBrk="1" hangingPunct="1"/>
              <a:r>
                <a:rPr lang="zh-CN" altLang="en-US" sz="2400" b="1" dirty="0">
                  <a:solidFill>
                    <a:srgbClr val="990099"/>
                  </a:solidFill>
                  <a:latin typeface="Times New Roman" panose="02020603050405020304" pitchFamily="18" charset="0"/>
                  <a:ea typeface="楷体_GB2312" pitchFamily="49" charset="-122"/>
                </a:rPr>
                <a:t>光绪帝与康有为、梁启超在一起</a:t>
              </a:r>
              <a:endParaRPr lang="zh-CN" altLang="en-US" sz="2400" b="1" dirty="0">
                <a:solidFill>
                  <a:srgbClr val="990099"/>
                </a:solidFill>
                <a:latin typeface="Times New Roman" panose="02020603050405020304" pitchFamily="18" charset="0"/>
                <a:ea typeface="楷体_GB2312" pitchFamily="49"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1000" fill="hold"/>
                                        <p:tgtEl>
                                          <p:spTgt spid="228356"/>
                                        </p:tgtEl>
                                        <p:attrNameLst>
                                          <p:attrName>ppt_w</p:attrName>
                                        </p:attrNameLst>
                                      </p:cBhvr>
                                      <p:tavLst>
                                        <p:tav tm="0">
                                          <p:val>
                                            <p:strVal val="#ppt_w*0.70"/>
                                          </p:val>
                                        </p:tav>
                                        <p:tav tm="100000">
                                          <p:val>
                                            <p:strVal val="#ppt_w"/>
                                          </p:val>
                                        </p:tav>
                                      </p:tavLst>
                                    </p:anim>
                                    <p:anim calcmode="lin" valueType="num">
                                      <p:cBhvr>
                                        <p:cTn id="8" dur="1000" fill="hold"/>
                                        <p:tgtEl>
                                          <p:spTgt spid="228356"/>
                                        </p:tgtEl>
                                        <p:attrNameLst>
                                          <p:attrName>ppt_h</p:attrName>
                                        </p:attrNameLst>
                                      </p:cBhvr>
                                      <p:tavLst>
                                        <p:tav tm="0">
                                          <p:val>
                                            <p:strVal val="#ppt_h"/>
                                          </p:val>
                                        </p:tav>
                                        <p:tav tm="100000">
                                          <p:val>
                                            <p:strVal val="#ppt_h"/>
                                          </p:val>
                                        </p:tav>
                                      </p:tavLst>
                                    </p:anim>
                                    <p:animEffect transition="in" filter="fade">
                                      <p:cBhvr>
                                        <p:cTn id="9" dur="1000"/>
                                        <p:tgtEl>
                                          <p:spTgt spid="228356"/>
                                        </p:tgtEl>
                                      </p:cBhvr>
                                    </p:animEffect>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228357"/>
                                        </p:tgtEl>
                                        <p:attrNameLst>
                                          <p:attrName>style.visibility</p:attrName>
                                        </p:attrNameLst>
                                      </p:cBhvr>
                                      <p:to>
                                        <p:strVal val="visible"/>
                                      </p:to>
                                    </p:set>
                                    <p:anim calcmode="lin" valueType="num">
                                      <p:cBhvr>
                                        <p:cTn id="13" dur="1000" decel="50000" fill="hold">
                                          <p:stCondLst>
                                            <p:cond delay="0"/>
                                          </p:stCondLst>
                                        </p:cTn>
                                        <p:tgtEl>
                                          <p:spTgt spid="228357"/>
                                        </p:tgtEl>
                                        <p:attrNameLst>
                                          <p:attrName>style.rotation</p:attrName>
                                        </p:attrNameLst>
                                      </p:cBhvr>
                                      <p:tavLst>
                                        <p:tav tm="0">
                                          <p:val>
                                            <p:fltVal val="-90.000000"/>
                                          </p:val>
                                        </p:tav>
                                        <p:tav tm="100000">
                                          <p:val>
                                            <p:fltVal val="0.000000"/>
                                          </p:val>
                                        </p:tav>
                                      </p:tavLst>
                                    </p:anim>
                                    <p:anim calcmode="lin" valueType="num">
                                      <p:cBhvr>
                                        <p:cTn id="14" dur="1000" decel="50000" fill="hold">
                                          <p:stCondLst>
                                            <p:cond delay="0"/>
                                          </p:stCondLst>
                                        </p:cTn>
                                        <p:tgtEl>
                                          <p:spTgt spid="22835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228357"/>
                                        </p:tgtEl>
                                        <p:attrNameLst>
                                          <p:attrName>ppt_w</p:attrName>
                                        </p:attrNameLst>
                                      </p:cBhvr>
                                      <p:tavLst>
                                        <p:tav tm="0">
                                          <p:val>
                                            <p:strVal val="#ppt_w*.05"/>
                                          </p:val>
                                        </p:tav>
                                        <p:tav tm="100000">
                                          <p:val>
                                            <p:strVal val="#ppt_w"/>
                                          </p:val>
                                        </p:tav>
                                      </p:tavLst>
                                    </p:anim>
                                    <p:anim calcmode="lin" valueType="num">
                                      <p:cBhvr>
                                        <p:cTn id="16" dur="2000" fill="hold"/>
                                        <p:tgtEl>
                                          <p:spTgt spid="22835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22835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22835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22835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22835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28358"/>
                                        </p:tgtEl>
                                        <p:attrNameLst>
                                          <p:attrName>style.visibility</p:attrName>
                                        </p:attrNameLst>
                                      </p:cBhvr>
                                      <p:to>
                                        <p:strVal val="visible"/>
                                      </p:to>
                                    </p:set>
                                    <p:animEffect transition="in" filter="slide(fromLeft)">
                                      <p:cBhvr>
                                        <p:cTn id="25" dur="500"/>
                                        <p:tgtEl>
                                          <p:spTgt spid="228358"/>
                                        </p:tgtEl>
                                      </p:cBhvr>
                                    </p:animEffect>
                                  </p:childTnLst>
                                </p:cTn>
                              </p:par>
                            </p:childTnLst>
                          </p:cTn>
                        </p:par>
                        <p:par>
                          <p:cTn id="26" fill="hold">
                            <p:stCondLst>
                              <p:cond delay="500"/>
                            </p:stCondLst>
                            <p:childTnLst>
                              <p:par>
                                <p:cTn id="27" presetID="43" presetClass="entr" presetSubtype="0" fill="hold" grpId="0" nodeType="afterEffect">
                                  <p:stCondLst>
                                    <p:cond delay="0"/>
                                  </p:stCondLst>
                                  <p:childTnLst>
                                    <p:set>
                                      <p:cBhvr>
                                        <p:cTn id="28" dur="1" fill="hold">
                                          <p:stCondLst>
                                            <p:cond delay="0"/>
                                          </p:stCondLst>
                                        </p:cTn>
                                        <p:tgtEl>
                                          <p:spTgt spid="228359"/>
                                        </p:tgtEl>
                                        <p:attrNameLst>
                                          <p:attrName>style.visibility</p:attrName>
                                        </p:attrNameLst>
                                      </p:cBhvr>
                                      <p:to>
                                        <p:strVal val="visible"/>
                                      </p:to>
                                    </p:set>
                                    <p:animEffect transition="in" filter="fade">
                                      <p:cBhvr>
                                        <p:cTn id="29" dur="200"/>
                                        <p:tgtEl>
                                          <p:spTgt spid="228359"/>
                                        </p:tgtEl>
                                      </p:cBhvr>
                                    </p:animEffect>
                                    <p:anim calcmode="lin" valueType="num">
                                      <p:cBhvr>
                                        <p:cTn id="30" dur="800" fill="hold"/>
                                        <p:tgtEl>
                                          <p:spTgt spid="228359"/>
                                        </p:tgtEl>
                                        <p:attrNameLst>
                                          <p:attrName>ppt_x</p:attrName>
                                        </p:attrNameLst>
                                      </p:cBhvr>
                                      <p:tavLst>
                                        <p:tav tm="0">
                                          <p:val>
                                            <p:strVal val="#ppt_x"/>
                                          </p:val>
                                        </p:tav>
                                        <p:tav tm="100000">
                                          <p:val>
                                            <p:strVal val="#ppt_x"/>
                                          </p:val>
                                        </p:tav>
                                      </p:tavLst>
                                    </p:anim>
                                    <p:anim calcmode="lin" valueType="num">
                                      <p:cBhvr>
                                        <p:cTn id="31" dur="800" fill="hold"/>
                                        <p:tgtEl>
                                          <p:spTgt spid="228359"/>
                                        </p:tgtEl>
                                        <p:attrNameLst>
                                          <p:attrName>ppt_y</p:attrName>
                                        </p:attrNameLst>
                                      </p:cBhvr>
                                      <p:tavLst>
                                        <p:tav tm="0">
                                          <p:val>
                                            <p:strVal val="#ppt_y+0.31"/>
                                          </p:val>
                                        </p:tav>
                                        <p:tav tm="100000">
                                          <p:val>
                                            <p:strVal val="#ppt_y+0.31"/>
                                          </p:val>
                                        </p:tav>
                                      </p:tavLst>
                                    </p:anim>
                                    <p:anim calcmode="lin" valueType="num">
                                      <p:cBhvr>
                                        <p:cTn id="32" dur="1200" decel="50000" fill="hold">
                                          <p:stCondLst>
                                            <p:cond delay="800"/>
                                          </p:stCondLst>
                                        </p:cTn>
                                        <p:tgtEl>
                                          <p:spTgt spid="2283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1200" decel="50000" fill="hold">
                                          <p:stCondLst>
                                            <p:cond delay="800"/>
                                          </p:stCondLst>
                                        </p:cTn>
                                        <p:tgtEl>
                                          <p:spTgt spid="2283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28363"/>
                                        </p:tgtEl>
                                        <p:attrNameLst>
                                          <p:attrName>style.visibility</p:attrName>
                                        </p:attrNameLst>
                                      </p:cBhvr>
                                      <p:to>
                                        <p:strVal val="visible"/>
                                      </p:to>
                                    </p:set>
                                    <p:anim calcmode="discrete" valueType="clr">
                                      <p:cBhvr override="childStyle">
                                        <p:cTn id="38" dur="80"/>
                                        <p:tgtEl>
                                          <p:spTgt spid="228363"/>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28363"/>
                                        </p:tgtEl>
                                        <p:attrNameLst>
                                          <p:attrName>fillcolor</p:attrName>
                                        </p:attrNameLst>
                                      </p:cBhvr>
                                      <p:tavLst>
                                        <p:tav tm="0">
                                          <p:val>
                                            <p:clrVal>
                                              <a:schemeClr val="accent2"/>
                                            </p:clrVal>
                                          </p:val>
                                        </p:tav>
                                        <p:tav tm="50000">
                                          <p:val>
                                            <p:clrVal>
                                              <a:schemeClr val="hlink"/>
                                            </p:clrVal>
                                          </p:val>
                                        </p:tav>
                                      </p:tavLst>
                                    </p:anim>
                                    <p:set>
                                      <p:cBhvr>
                                        <p:cTn id="40" dur="80"/>
                                        <p:tgtEl>
                                          <p:spTgt spid="228363"/>
                                        </p:tgtEl>
                                        <p:attrNameLst>
                                          <p:attrName>fill.type</p:attrName>
                                        </p:attrNameLst>
                                      </p:cBhvr>
                                      <p:to>
                                        <p:strVal val="solid"/>
                                      </p:to>
                                    </p:set>
                                  </p:childTnLst>
                                </p:cTn>
                              </p:par>
                            </p:childTnLst>
                          </p:cTn>
                        </p:par>
                        <p:par>
                          <p:cTn id="41" fill="hold">
                            <p:stCondLst>
                              <p:cond delay="399"/>
                            </p:stCondLst>
                            <p:childTnLst>
                              <p:par>
                                <p:cTn id="42" presetID="22" presetClass="entr" presetSubtype="1" fill="hold" nodeType="afterEffect">
                                  <p:stCondLst>
                                    <p:cond delay="0"/>
                                  </p:stCondLst>
                                  <p:childTnLst>
                                    <p:set>
                                      <p:cBhvr>
                                        <p:cTn id="43" dur="1" fill="hold">
                                          <p:stCondLst>
                                            <p:cond delay="0"/>
                                          </p:stCondLst>
                                        </p:cTn>
                                        <p:tgtEl>
                                          <p:spTgt spid="228360"/>
                                        </p:tgtEl>
                                        <p:attrNameLst>
                                          <p:attrName>style.visibility</p:attrName>
                                        </p:attrNameLst>
                                      </p:cBhvr>
                                      <p:to>
                                        <p:strVal val="visible"/>
                                      </p:to>
                                    </p:set>
                                    <p:animEffect transition="in" filter="wipe(up)">
                                      <p:cBhvr>
                                        <p:cTn id="44" dur="500"/>
                                        <p:tgtEl>
                                          <p:spTgt spid="228360"/>
                                        </p:tgtEl>
                                      </p:cBhvr>
                                    </p:animEffect>
                                  </p:childTnLst>
                                </p:cTn>
                              </p:par>
                            </p:childTnLst>
                          </p:cTn>
                        </p:par>
                        <p:par>
                          <p:cTn id="45" fill="hold">
                            <p:stCondLst>
                              <p:cond delay="899"/>
                            </p:stCondLst>
                            <p:childTnLst>
                              <p:par>
                                <p:cTn id="46" presetID="4" presetClass="entr" presetSubtype="16" fill="hold" grpId="0" nodeType="afterEffect">
                                  <p:stCondLst>
                                    <p:cond delay="0"/>
                                  </p:stCondLst>
                                  <p:childTnLst>
                                    <p:set>
                                      <p:cBhvr>
                                        <p:cTn id="47" dur="1" fill="hold">
                                          <p:stCondLst>
                                            <p:cond delay="0"/>
                                          </p:stCondLst>
                                        </p:cTn>
                                        <p:tgtEl>
                                          <p:spTgt spid="228361"/>
                                        </p:tgtEl>
                                        <p:attrNameLst>
                                          <p:attrName>style.visibility</p:attrName>
                                        </p:attrNameLst>
                                      </p:cBhvr>
                                      <p:to>
                                        <p:strVal val="visible"/>
                                      </p:to>
                                    </p:set>
                                    <p:animEffect transition="in" filter="box(in)">
                                      <p:cBhvr>
                                        <p:cTn id="48" dur="500"/>
                                        <p:tgtEl>
                                          <p:spTgt spid="228361"/>
                                        </p:tgtEl>
                                      </p:cBhvr>
                                    </p:animEffect>
                                  </p:childTnLst>
                                </p:cTn>
                              </p:par>
                            </p:childTnLst>
                          </p:cTn>
                        </p:par>
                        <p:par>
                          <p:cTn id="49" fill="hold">
                            <p:stCondLst>
                              <p:cond delay="1399"/>
                            </p:stCondLst>
                            <p:childTnLst>
                              <p:par>
                                <p:cTn id="50" presetID="2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edge">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P spid="228357" grpId="0"/>
      <p:bldP spid="228358" grpId="0"/>
      <p:bldP spid="228359" grpId="0"/>
      <p:bldP spid="228361" grpId="0" bldLvl="0" animBg="1"/>
      <p:bldP spid="2283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9442" name="表格 189441"/>
          <p:cNvGraphicFramePr/>
          <p:nvPr/>
        </p:nvGraphicFramePr>
        <p:xfrm>
          <a:off x="107950" y="692150"/>
          <a:ext cx="8928100" cy="6057900"/>
        </p:xfrm>
        <a:graphic>
          <a:graphicData uri="http://schemas.openxmlformats.org/drawingml/2006/table">
            <a:tbl>
              <a:tblPr/>
              <a:tblGrid>
                <a:gridCol w="1439863"/>
                <a:gridCol w="3960812"/>
                <a:gridCol w="3527425"/>
              </a:tblGrid>
              <a:tr h="517525">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solidFill>
                            <a:srgbClr val="0000FF"/>
                          </a:solidFill>
                          <a:latin typeface="黑体" panose="02010609060101010101" pitchFamily="49" charset="-122"/>
                          <a:ea typeface="黑体" panose="02010609060101010101" pitchFamily="49" charset="-122"/>
                        </a:rPr>
                        <a:t>类别</a:t>
                      </a:r>
                      <a:endParaRPr lang="zh-CN" altLang="en-US"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solidFill>
                            <a:srgbClr val="0000FF"/>
                          </a:solidFill>
                          <a:latin typeface="黑体" panose="02010609060101010101" pitchFamily="49" charset="-122"/>
                          <a:ea typeface="黑体" panose="02010609060101010101" pitchFamily="49" charset="-122"/>
                        </a:rPr>
                        <a:t>颁布新法</a:t>
                      </a:r>
                      <a:endParaRPr lang="zh-CN" altLang="en-US"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solidFill>
                            <a:srgbClr val="0000FF"/>
                          </a:solidFill>
                          <a:latin typeface="黑体" panose="02010609060101010101" pitchFamily="49" charset="-122"/>
                          <a:ea typeface="黑体" panose="02010609060101010101" pitchFamily="49" charset="-122"/>
                        </a:rPr>
                        <a:t>改革旧制</a:t>
                      </a:r>
                      <a:endParaRPr lang="zh-CN" altLang="en-US"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r>
              <a:tr h="1149350">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200" b="1">
                        <a:solidFill>
                          <a:srgbClr val="0000FF"/>
                        </a:solidFill>
                        <a:latin typeface="黑体" panose="02010609060101010101" pitchFamily="49" charset="-122"/>
                        <a:ea typeface="黑体" panose="02010609060101010101" pitchFamily="49" charset="-122"/>
                      </a:endParaRPr>
                    </a:p>
                    <a:p>
                      <a:pPr marL="0" lvl="0" indent="0" algn="ctr">
                        <a:buNone/>
                      </a:pPr>
                      <a:r>
                        <a:rPr lang="zh-CN" altLang="en-US" sz="2200" b="1">
                          <a:solidFill>
                            <a:srgbClr val="0000FF"/>
                          </a:solidFill>
                          <a:latin typeface="黑体" panose="02010609060101010101" pitchFamily="49" charset="-122"/>
                          <a:ea typeface="黑体" panose="02010609060101010101" pitchFamily="49" charset="-122"/>
                        </a:rPr>
                        <a:t>政治方面</a:t>
                      </a:r>
                      <a:endParaRPr lang="zh-CN" altLang="en-US" sz="2200"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latin typeface="楷体_GB2312" pitchFamily="49" charset="-122"/>
                        <a:ea typeface="楷体_GB2312" pitchFamily="49" charset="-122"/>
                      </a:endParaRPr>
                    </a:p>
                    <a:p>
                      <a:pPr marL="0" lvl="0" indent="0" algn="ctr">
                        <a:buNone/>
                      </a:pPr>
                      <a:r>
                        <a:rPr lang="zh-CN" altLang="en-US" sz="2000" b="1">
                          <a:latin typeface="楷体_GB2312" pitchFamily="49" charset="-122"/>
                          <a:ea typeface="楷体_GB2312" pitchFamily="49" charset="-122"/>
                        </a:rPr>
                        <a:t>允许官民</a:t>
                      </a:r>
                      <a:r>
                        <a:rPr lang="zh-CN" altLang="en-US" sz="2000" b="1">
                          <a:solidFill>
                            <a:srgbClr val="FF0000"/>
                          </a:solidFill>
                          <a:latin typeface="楷体_GB2312" pitchFamily="49" charset="-122"/>
                          <a:ea typeface="楷体_GB2312" pitchFamily="49" charset="-122"/>
                        </a:rPr>
                        <a:t>上书言事</a:t>
                      </a:r>
                      <a:endParaRPr lang="zh-CN" altLang="en-US" sz="2000" b="1">
                        <a:solidFill>
                          <a:srgbClr val="FF0000"/>
                        </a:solidFill>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改订律例。</a:t>
                      </a:r>
                      <a:endParaRPr lang="zh-CN" altLang="en-US" sz="2000" b="1" dirty="0">
                        <a:latin typeface="楷体_GB2312" pitchFamily="49" charset="-122"/>
                        <a:ea typeface="楷体_GB2312" pitchFamily="49" charset="-122"/>
                      </a:endParaRPr>
                    </a:p>
                    <a:p>
                      <a:pPr marL="0" lvl="0" indent="0" algn="ctr">
                        <a:buNone/>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裁撤冗员。</a:t>
                      </a:r>
                      <a:endParaRPr lang="zh-CN" altLang="en-US" sz="2000" b="1" dirty="0">
                        <a:latin typeface="楷体_GB2312" pitchFamily="49" charset="-122"/>
                        <a:ea typeface="楷体_GB2312" pitchFamily="49" charset="-122"/>
                      </a:endParaRPr>
                    </a:p>
                    <a:p>
                      <a:pPr marL="0" lvl="0" indent="0" algn="ctr">
                        <a:buNone/>
                      </a:pP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澄清吏治。</a:t>
                      </a:r>
                      <a:endParaRPr lang="zh-CN" altLang="en-US" sz="2000" b="1" dirty="0">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r>
              <a:tr h="1549400">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200" b="1">
                        <a:solidFill>
                          <a:srgbClr val="0000FF"/>
                        </a:solidFill>
                        <a:latin typeface="黑体" panose="02010609060101010101" pitchFamily="49" charset="-122"/>
                        <a:ea typeface="黑体" panose="02010609060101010101" pitchFamily="49" charset="-122"/>
                      </a:endParaRPr>
                    </a:p>
                    <a:p>
                      <a:pPr marL="0" lvl="0" indent="0" algn="ctr">
                        <a:buNone/>
                      </a:pPr>
                      <a:r>
                        <a:rPr lang="zh-CN" altLang="en-US" sz="2200" b="1">
                          <a:solidFill>
                            <a:srgbClr val="0000FF"/>
                          </a:solidFill>
                          <a:latin typeface="黑体" panose="02010609060101010101" pitchFamily="49" charset="-122"/>
                          <a:ea typeface="黑体" panose="02010609060101010101" pitchFamily="49" charset="-122"/>
                        </a:rPr>
                        <a:t>经济方面</a:t>
                      </a:r>
                      <a:endParaRPr lang="zh-CN" altLang="en-US" sz="2200"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中央设立矿务铁路总局、农工商总局，</a:t>
                      </a:r>
                      <a:r>
                        <a:rPr lang="zh-CN" altLang="en-US" sz="2000" b="1" dirty="0">
                          <a:solidFill>
                            <a:srgbClr val="FF3300"/>
                          </a:solidFill>
                          <a:latin typeface="楷体_GB2312" pitchFamily="49" charset="-122"/>
                          <a:ea typeface="楷体_GB2312" pitchFamily="49" charset="-122"/>
                        </a:rPr>
                        <a:t>奖励农工商业</a:t>
                      </a:r>
                      <a:r>
                        <a:rPr lang="zh-CN" altLang="en-US" sz="2000" b="1" dirty="0">
                          <a:latin typeface="楷体_GB2312" pitchFamily="49" charset="-122"/>
                          <a:ea typeface="楷体_GB2312" pitchFamily="49" charset="-122"/>
                        </a:rPr>
                        <a:t>的发展。</a:t>
                      </a:r>
                      <a:endParaRPr lang="zh-CN" altLang="en-US" sz="2000" b="1" dirty="0">
                        <a:latin typeface="楷体_GB2312" pitchFamily="49" charset="-122"/>
                        <a:ea typeface="楷体_GB2312" pitchFamily="49" charset="-122"/>
                      </a:endParaRPr>
                    </a:p>
                    <a:p>
                      <a:pPr marL="0" lvl="0" indent="0" algn="ctr">
                        <a:buNone/>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举办商会、农会等民间团体。</a:t>
                      </a:r>
                      <a:endParaRPr lang="zh-CN" altLang="en-US" sz="2000" b="1" dirty="0">
                        <a:latin typeface="楷体_GB2312" pitchFamily="49" charset="-122"/>
                        <a:ea typeface="楷体_GB2312" pitchFamily="49" charset="-122"/>
                      </a:endParaRPr>
                    </a:p>
                    <a:p>
                      <a:pPr marL="0" lvl="0" indent="0" algn="ctr">
                        <a:buNone/>
                      </a:pP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改革财政编制国家预算决算。</a:t>
                      </a:r>
                      <a:endParaRPr lang="zh-CN" altLang="en-US" sz="2000" b="1" dirty="0">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latin typeface="楷体_GB2312" pitchFamily="49" charset="-122"/>
                        <a:ea typeface="楷体_GB2312" pitchFamily="49" charset="-122"/>
                      </a:endParaRPr>
                    </a:p>
                    <a:p>
                      <a:pPr marL="0" lvl="0" indent="0" algn="ctr">
                        <a:buNone/>
                      </a:pPr>
                      <a:r>
                        <a:rPr lang="zh-CN" altLang="en-US" sz="2000" b="1">
                          <a:solidFill>
                            <a:srgbClr val="FF0000"/>
                          </a:solidFill>
                          <a:latin typeface="楷体_GB2312" pitchFamily="49" charset="-122"/>
                          <a:ea typeface="楷体_GB2312" pitchFamily="49" charset="-122"/>
                        </a:rPr>
                        <a:t>取消</a:t>
                      </a:r>
                      <a:r>
                        <a:rPr lang="zh-CN" altLang="en-US" sz="2000" b="1">
                          <a:latin typeface="楷体_GB2312" pitchFamily="49" charset="-122"/>
                          <a:ea typeface="楷体_GB2312" pitchFamily="49" charset="-122"/>
                        </a:rPr>
                        <a:t>旗人由国家供养的</a:t>
                      </a:r>
                      <a:r>
                        <a:rPr lang="zh-CN" altLang="en-US" sz="2000" b="1">
                          <a:solidFill>
                            <a:srgbClr val="FF0000"/>
                          </a:solidFill>
                          <a:latin typeface="楷体_GB2312" pitchFamily="49" charset="-122"/>
                          <a:ea typeface="楷体_GB2312" pitchFamily="49" charset="-122"/>
                        </a:rPr>
                        <a:t>特权</a:t>
                      </a:r>
                      <a:r>
                        <a:rPr lang="zh-CN" altLang="en-US" sz="2000" b="1">
                          <a:latin typeface="楷体_GB2312" pitchFamily="49" charset="-122"/>
                          <a:ea typeface="楷体_GB2312" pitchFamily="49" charset="-122"/>
                        </a:rPr>
                        <a:t>，令其自谋生计。</a:t>
                      </a:r>
                      <a:endParaRPr lang="zh-CN" altLang="en-US" sz="2000" b="1">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r>
              <a:tr h="1943100">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200" b="1">
                        <a:solidFill>
                          <a:srgbClr val="0000FF"/>
                        </a:solidFill>
                        <a:latin typeface="黑体" panose="02010609060101010101" pitchFamily="49" charset="-122"/>
                        <a:ea typeface="黑体" panose="02010609060101010101" pitchFamily="49" charset="-122"/>
                      </a:endParaRPr>
                    </a:p>
                    <a:p>
                      <a:pPr marL="0" lvl="0" indent="0" algn="ctr">
                        <a:buNone/>
                      </a:pPr>
                      <a:r>
                        <a:rPr lang="zh-CN" altLang="en-US" sz="2200" b="1">
                          <a:solidFill>
                            <a:srgbClr val="0000FF"/>
                          </a:solidFill>
                          <a:latin typeface="黑体" panose="02010609060101010101" pitchFamily="49" charset="-122"/>
                          <a:ea typeface="黑体" panose="02010609060101010101" pitchFamily="49" charset="-122"/>
                        </a:rPr>
                        <a:t>文教方面</a:t>
                      </a:r>
                      <a:endParaRPr lang="zh-CN" altLang="en-US" sz="2200"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普遍设立中小学堂，</a:t>
                      </a:r>
                      <a:r>
                        <a:rPr lang="zh-CN" altLang="en-US" sz="2000" b="1" dirty="0">
                          <a:solidFill>
                            <a:srgbClr val="FF0000"/>
                          </a:solidFill>
                          <a:latin typeface="楷体_GB2312" pitchFamily="49" charset="-122"/>
                          <a:ea typeface="楷体_GB2312" pitchFamily="49" charset="-122"/>
                        </a:rPr>
                        <a:t>京师设立大学堂。</a:t>
                      </a:r>
                      <a:endParaRPr lang="zh-CN" altLang="en-US" sz="2000" b="1" dirty="0">
                        <a:solidFill>
                          <a:srgbClr val="FF0000"/>
                        </a:solidFill>
                        <a:latin typeface="楷体_GB2312" pitchFamily="49" charset="-122"/>
                        <a:ea typeface="楷体_GB2312" pitchFamily="49" charset="-122"/>
                      </a:endParaRPr>
                    </a:p>
                    <a:p>
                      <a:pPr marL="0" lvl="0" indent="0">
                        <a:buNone/>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设立译书局，翻译外国书籍。</a:t>
                      </a:r>
                      <a:endParaRPr lang="zh-CN" altLang="en-US" sz="2000" b="1" dirty="0">
                        <a:latin typeface="楷体_GB2312" pitchFamily="49" charset="-122"/>
                        <a:ea typeface="楷体_GB2312" pitchFamily="49" charset="-122"/>
                      </a:endParaRPr>
                    </a:p>
                    <a:p>
                      <a:pPr marL="0" lvl="0" indent="0">
                        <a:buNone/>
                      </a:pP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准许设立报馆、学会。</a:t>
                      </a:r>
                      <a:endParaRPr lang="zh-CN" altLang="en-US" sz="2000" b="1" dirty="0">
                        <a:latin typeface="楷体_GB2312" pitchFamily="49" charset="-122"/>
                        <a:ea typeface="楷体_GB2312" pitchFamily="49" charset="-122"/>
                      </a:endParaRPr>
                    </a:p>
                    <a:p>
                      <a:pPr marL="0" lvl="0" indent="0">
                        <a:buNone/>
                      </a:pP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奖励科学著作和发明。</a:t>
                      </a:r>
                      <a:endParaRPr lang="zh-CN" altLang="en-US" sz="2000" b="1" dirty="0">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a:solidFill>
                            <a:srgbClr val="FF0000"/>
                          </a:solidFill>
                          <a:latin typeface="楷体_GB2312" pitchFamily="49" charset="-122"/>
                          <a:ea typeface="楷体_GB2312" pitchFamily="49" charset="-122"/>
                        </a:rPr>
                        <a:t>改革科举制度，废除八股。</a:t>
                      </a:r>
                      <a:endParaRPr lang="zh-CN" altLang="en-US" sz="2400" b="1">
                        <a:solidFill>
                          <a:srgbClr val="FF0000"/>
                        </a:solidFill>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r>
              <a:tr h="898525">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b="1">
                          <a:solidFill>
                            <a:srgbClr val="0000FF"/>
                          </a:solidFill>
                          <a:latin typeface="黑体" panose="02010609060101010101" pitchFamily="49" charset="-122"/>
                          <a:ea typeface="黑体" panose="02010609060101010101" pitchFamily="49" charset="-122"/>
                        </a:rPr>
                        <a:t>军事方面</a:t>
                      </a:r>
                      <a:endParaRPr lang="zh-CN" altLang="en-US" sz="2200" b="1">
                        <a:solidFill>
                          <a:srgbClr val="0000FF"/>
                        </a:solidFill>
                        <a:latin typeface="黑体" panose="02010609060101010101" pitchFamily="49" charset="-122"/>
                        <a:ea typeface="黑体" panose="02010609060101010101"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精炼陆军，改习洋操。</a:t>
                      </a:r>
                      <a:endParaRPr lang="zh-CN" altLang="en-US" sz="2000" b="1" dirty="0">
                        <a:latin typeface="楷体_GB2312" pitchFamily="49" charset="-122"/>
                        <a:ea typeface="楷体_GB2312" pitchFamily="49" charset="-122"/>
                      </a:endParaRPr>
                    </a:p>
                    <a:p>
                      <a:pPr marL="0" lvl="0" indent="0">
                        <a:buNone/>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添置船舰，扩建海军。</a:t>
                      </a:r>
                      <a:endParaRPr lang="zh-CN" altLang="en-US" sz="2000" b="1" dirty="0">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c>
                  <a:txBody>
                    <a:bodyPr/>
                    <a:lst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u="none" kern="1200" baseline="0">
                          <a:solidFill>
                            <a:schemeClr val="tx1"/>
                          </a:solidFill>
                          <a:latin typeface="Arial" panose="020B0604020202020204" pitchFamily="34" charset="0"/>
                          <a:ea typeface="宋体" panose="02010600030101010101" pitchFamily="2" charset="-122"/>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200" b="0" i="0" u="none" kern="1200" baseline="0">
                          <a:solidFill>
                            <a:schemeClr val="tx1"/>
                          </a:solidFill>
                          <a:latin typeface="Arial" panose="020B0604020202020204" pitchFamily="34" charset="0"/>
                          <a:ea typeface="宋体" panose="02010600030101010101" pitchFamily="2" charset="-122"/>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Arial" panose="020B0604020202020204" pitchFamily="34" charset="0"/>
                          <a:ea typeface="宋体" panose="02010600030101010101" pitchFamily="2" charset="-122"/>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latin typeface="楷体_GB2312" pitchFamily="49" charset="-122"/>
                          <a:ea typeface="楷体_GB2312" pitchFamily="49" charset="-122"/>
                        </a:rPr>
                        <a:t>淘汰旧军。</a:t>
                      </a:r>
                      <a:endParaRPr lang="zh-CN" altLang="en-US" sz="2000" b="1">
                        <a:latin typeface="楷体_GB2312" pitchFamily="49" charset="-122"/>
                        <a:ea typeface="楷体_GB2312" pitchFamily="49" charset="-122"/>
                      </a:endParaRPr>
                    </a:p>
                  </a:txBody>
                  <a:tcP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tcPr>
                </a:tc>
              </a:tr>
            </a:tbl>
          </a:graphicData>
        </a:graphic>
      </p:graphicFrame>
      <p:sp>
        <p:nvSpPr>
          <p:cNvPr id="189468" name="文本框 189467"/>
          <p:cNvSpPr txBox="1"/>
          <p:nvPr/>
        </p:nvSpPr>
        <p:spPr>
          <a:xfrm>
            <a:off x="1136650" y="1452563"/>
            <a:ext cx="184150" cy="457200"/>
          </a:xfrm>
          <a:prstGeom prst="rect">
            <a:avLst/>
          </a:prstGeom>
          <a:noFill/>
          <a:ln w="9525">
            <a:noFill/>
          </a:ln>
        </p:spPr>
        <p:txBody>
          <a:bodyPr wrap="none" anchor="t">
            <a:spAutoFit/>
          </a:bodyPr>
          <a:p>
            <a:endParaRPr lang="zh-CN" altLang="en-US" sz="2400" dirty="0">
              <a:latin typeface="楷体_GB2312" pitchFamily="49" charset="-122"/>
              <a:ea typeface="楷体_GB2312" pitchFamily="49" charset="-122"/>
            </a:endParaRPr>
          </a:p>
        </p:txBody>
      </p:sp>
      <p:grpSp>
        <p:nvGrpSpPr>
          <p:cNvPr id="189469" name="组合 189468"/>
          <p:cNvGrpSpPr/>
          <p:nvPr/>
        </p:nvGrpSpPr>
        <p:grpSpPr>
          <a:xfrm>
            <a:off x="7451725" y="1946275"/>
            <a:ext cx="1692275" cy="762000"/>
            <a:chOff x="0" y="0"/>
            <a:chExt cx="1008" cy="480"/>
          </a:xfrm>
        </p:grpSpPr>
        <p:sp>
          <p:nvSpPr>
            <p:cNvPr id="189470" name="圆角矩形标注 189469"/>
            <p:cNvSpPr/>
            <p:nvPr/>
          </p:nvSpPr>
          <p:spPr>
            <a:xfrm>
              <a:off x="0" y="0"/>
              <a:ext cx="1008" cy="480"/>
            </a:xfrm>
            <a:prstGeom prst="wedgeRoundRectCallout">
              <a:avLst>
                <a:gd name="adj1" fmla="val -43750"/>
                <a:gd name="adj2" fmla="val 118542"/>
                <a:gd name="adj3" fmla="val 16667"/>
              </a:avLst>
            </a:prstGeom>
            <a:solidFill>
              <a:schemeClr val="bg1">
                <a:alpha val="50000"/>
              </a:schemeClr>
            </a:solidFill>
            <a:ln w="3175" cap="flat" cmpd="sng">
              <a:solidFill>
                <a:schemeClr val="tx1"/>
              </a:solidFill>
              <a:prstDash val="solid"/>
              <a:miter/>
              <a:headEnd type="none" w="med" len="med"/>
              <a:tailEnd type="none" w="med" len="med"/>
            </a:ln>
          </p:spPr>
          <p:txBody>
            <a:bodyPr/>
            <a:p>
              <a:pPr algn="ctr"/>
              <a:endParaRPr lang="zh-CN" altLang="en-US" sz="3200" dirty="0">
                <a:latin typeface="楷体_GB2312" pitchFamily="49" charset="-122"/>
                <a:ea typeface="楷体_GB2312" pitchFamily="49" charset="-122"/>
              </a:endParaRPr>
            </a:p>
          </p:txBody>
        </p:sp>
        <p:sp>
          <p:nvSpPr>
            <p:cNvPr id="189471" name="文本框 189470"/>
            <p:cNvSpPr txBox="1"/>
            <p:nvPr/>
          </p:nvSpPr>
          <p:spPr>
            <a:xfrm>
              <a:off x="91" y="49"/>
              <a:ext cx="795" cy="404"/>
            </a:xfrm>
            <a:prstGeom prst="rect">
              <a:avLst/>
            </a:prstGeom>
            <a:solidFill>
              <a:schemeClr val="bg1"/>
            </a:solidFill>
            <a:ln w="9525">
              <a:noFill/>
            </a:ln>
          </p:spPr>
          <p:txBody>
            <a:bodyPr wrap="none" anchor="t">
              <a:spAutoFit/>
            </a:bodyPr>
            <a:p>
              <a:r>
                <a:rPr lang="zh-CN" altLang="en-US" b="1" dirty="0">
                  <a:solidFill>
                    <a:srgbClr val="660066"/>
                  </a:solidFill>
                  <a:latin typeface="楷体_GB2312" pitchFamily="49" charset="-122"/>
                  <a:ea typeface="楷体_GB2312" pitchFamily="49" charset="-122"/>
                </a:rPr>
                <a:t>打击了封建</a:t>
              </a:r>
              <a:endParaRPr lang="zh-CN" altLang="en-US" b="1" dirty="0">
                <a:solidFill>
                  <a:srgbClr val="660066"/>
                </a:solidFill>
                <a:latin typeface="楷体_GB2312" pitchFamily="49" charset="-122"/>
                <a:ea typeface="楷体_GB2312" pitchFamily="49" charset="-122"/>
              </a:endParaRPr>
            </a:p>
            <a:p>
              <a:r>
                <a:rPr lang="zh-CN" altLang="en-US" b="1" dirty="0">
                  <a:solidFill>
                    <a:srgbClr val="660066"/>
                  </a:solidFill>
                  <a:latin typeface="楷体_GB2312" pitchFamily="49" charset="-122"/>
                  <a:ea typeface="楷体_GB2312" pitchFamily="49" charset="-122"/>
                </a:rPr>
                <a:t>官僚制度</a:t>
              </a:r>
              <a:endParaRPr lang="zh-CN" altLang="en-US" b="1" dirty="0">
                <a:solidFill>
                  <a:srgbClr val="660066"/>
                </a:solidFill>
                <a:latin typeface="楷体_GB2312" pitchFamily="49" charset="-122"/>
                <a:ea typeface="楷体_GB2312" pitchFamily="49" charset="-122"/>
              </a:endParaRPr>
            </a:p>
          </p:txBody>
        </p:sp>
      </p:grpSp>
      <p:grpSp>
        <p:nvGrpSpPr>
          <p:cNvPr id="189472" name="组合 189471"/>
          <p:cNvGrpSpPr/>
          <p:nvPr/>
        </p:nvGrpSpPr>
        <p:grpSpPr>
          <a:xfrm>
            <a:off x="3419475" y="549275"/>
            <a:ext cx="2520950" cy="935038"/>
            <a:chOff x="0" y="0"/>
            <a:chExt cx="1633" cy="597"/>
          </a:xfrm>
        </p:grpSpPr>
        <p:sp>
          <p:nvSpPr>
            <p:cNvPr id="189473" name="圆角矩形标注 189472"/>
            <p:cNvSpPr/>
            <p:nvPr/>
          </p:nvSpPr>
          <p:spPr>
            <a:xfrm>
              <a:off x="0" y="0"/>
              <a:ext cx="1633" cy="597"/>
            </a:xfrm>
            <a:prstGeom prst="wedgeRoundRectCallout">
              <a:avLst>
                <a:gd name="adj1" fmla="val -46449"/>
                <a:gd name="adj2" fmla="val 75458"/>
                <a:gd name="adj3" fmla="val 16667"/>
              </a:avLst>
            </a:prstGeom>
            <a:solidFill>
              <a:schemeClr val="bg1">
                <a:alpha val="50000"/>
              </a:schemeClr>
            </a:solidFill>
            <a:ln w="9525" cap="flat" cmpd="sng">
              <a:solidFill>
                <a:schemeClr val="tx1"/>
              </a:solidFill>
              <a:prstDash val="solid"/>
              <a:miter/>
              <a:headEnd type="none" w="med" len="med"/>
              <a:tailEnd type="none" w="med" len="med"/>
            </a:ln>
          </p:spPr>
          <p:txBody>
            <a:bodyPr/>
            <a:p>
              <a:pPr algn="ctr"/>
              <a:endParaRPr lang="zh-CN" altLang="en-US" sz="3200" dirty="0">
                <a:latin typeface="楷体_GB2312" pitchFamily="49" charset="-122"/>
                <a:ea typeface="楷体_GB2312" pitchFamily="49" charset="-122"/>
              </a:endParaRPr>
            </a:p>
          </p:txBody>
        </p:sp>
        <p:sp>
          <p:nvSpPr>
            <p:cNvPr id="189474" name="文本框 189473"/>
            <p:cNvSpPr txBox="1"/>
            <p:nvPr/>
          </p:nvSpPr>
          <p:spPr>
            <a:xfrm>
              <a:off x="137" y="91"/>
              <a:ext cx="1337" cy="448"/>
            </a:xfrm>
            <a:prstGeom prst="rect">
              <a:avLst/>
            </a:prstGeom>
            <a:solidFill>
              <a:schemeClr val="bg1"/>
            </a:solidFill>
            <a:ln w="9525">
              <a:noFill/>
            </a:ln>
          </p:spPr>
          <p:txBody>
            <a:bodyPr>
              <a:spAutoFit/>
            </a:bodyPr>
            <a:p>
              <a:r>
                <a:rPr lang="zh-CN" altLang="en-US" sz="2000" b="1" dirty="0">
                  <a:solidFill>
                    <a:srgbClr val="660066"/>
                  </a:solidFill>
                  <a:latin typeface="楷体_GB2312" pitchFamily="49" charset="-122"/>
                  <a:ea typeface="楷体_GB2312" pitchFamily="49" charset="-122"/>
                </a:rPr>
                <a:t>有利于知识分子参与政治</a:t>
              </a:r>
              <a:endParaRPr lang="zh-CN" altLang="en-US" sz="2000" b="1" dirty="0">
                <a:solidFill>
                  <a:srgbClr val="660066"/>
                </a:solidFill>
                <a:latin typeface="楷体_GB2312" pitchFamily="49" charset="-122"/>
                <a:ea typeface="楷体_GB2312" pitchFamily="49" charset="-122"/>
              </a:endParaRPr>
            </a:p>
          </p:txBody>
        </p:sp>
      </p:grpSp>
      <p:grpSp>
        <p:nvGrpSpPr>
          <p:cNvPr id="189475" name="组合 189474"/>
          <p:cNvGrpSpPr/>
          <p:nvPr/>
        </p:nvGrpSpPr>
        <p:grpSpPr>
          <a:xfrm>
            <a:off x="395288" y="2062163"/>
            <a:ext cx="1944687" cy="731837"/>
            <a:chOff x="0" y="0"/>
            <a:chExt cx="1179" cy="461"/>
          </a:xfrm>
        </p:grpSpPr>
        <p:sp>
          <p:nvSpPr>
            <p:cNvPr id="189476" name="线形标注 2(带边框和强调线) 189475"/>
            <p:cNvSpPr/>
            <p:nvPr/>
          </p:nvSpPr>
          <p:spPr>
            <a:xfrm>
              <a:off x="0" y="0"/>
              <a:ext cx="998" cy="461"/>
            </a:xfrm>
            <a:prstGeom prst="accentBorderCallout2">
              <a:avLst>
                <a:gd name="adj1" fmla="val 15620"/>
                <a:gd name="adj2" fmla="val 104810"/>
                <a:gd name="adj3" fmla="val 15620"/>
                <a:gd name="adj4" fmla="val 135773"/>
                <a:gd name="adj5" fmla="val 88505"/>
                <a:gd name="adj6" fmla="val 167838"/>
              </a:avLst>
            </a:prstGeom>
            <a:solidFill>
              <a:schemeClr val="bg1">
                <a:alpha val="50000"/>
              </a:schemeClr>
            </a:solidFill>
            <a:ln w="9525" cap="flat" cmpd="sng">
              <a:solidFill>
                <a:schemeClr val="tx1"/>
              </a:solidFill>
              <a:prstDash val="solid"/>
              <a:miter/>
              <a:headEnd type="none" w="med" len="med"/>
              <a:tailEnd type="none" w="med" len="med"/>
            </a:ln>
          </p:spPr>
          <p:txBody>
            <a:bodyPr/>
            <a:p>
              <a:pPr algn="ctr"/>
              <a:endParaRPr lang="zh-CN" altLang="en-US" sz="3200" dirty="0">
                <a:latin typeface="楷体_GB2312" pitchFamily="49" charset="-122"/>
                <a:ea typeface="楷体_GB2312" pitchFamily="49" charset="-122"/>
              </a:endParaRPr>
            </a:p>
          </p:txBody>
        </p:sp>
        <p:sp>
          <p:nvSpPr>
            <p:cNvPr id="189477" name="文本框 189476"/>
            <p:cNvSpPr txBox="1"/>
            <p:nvPr/>
          </p:nvSpPr>
          <p:spPr>
            <a:xfrm>
              <a:off x="0" y="0"/>
              <a:ext cx="1179" cy="442"/>
            </a:xfrm>
            <a:prstGeom prst="rect">
              <a:avLst/>
            </a:prstGeom>
            <a:solidFill>
              <a:schemeClr val="bg1"/>
            </a:solidFill>
            <a:ln w="9525">
              <a:noFill/>
            </a:ln>
          </p:spPr>
          <p:txBody>
            <a:bodyPr>
              <a:spAutoFit/>
            </a:bodyPr>
            <a:p>
              <a:r>
                <a:rPr lang="zh-CN" altLang="en-US" sz="2000" b="1" dirty="0">
                  <a:solidFill>
                    <a:srgbClr val="660066"/>
                  </a:solidFill>
                  <a:latin typeface="楷体_GB2312" pitchFamily="49" charset="-122"/>
                  <a:ea typeface="楷体_GB2312" pitchFamily="49" charset="-122"/>
                </a:rPr>
                <a:t>有利于民族资</a:t>
              </a:r>
              <a:endParaRPr lang="zh-CN" altLang="en-US" sz="2000" b="1" dirty="0">
                <a:solidFill>
                  <a:srgbClr val="660066"/>
                </a:solidFill>
                <a:latin typeface="楷体_GB2312" pitchFamily="49" charset="-122"/>
                <a:ea typeface="楷体_GB2312" pitchFamily="49" charset="-122"/>
              </a:endParaRPr>
            </a:p>
            <a:p>
              <a:r>
                <a:rPr lang="zh-CN" altLang="en-US" sz="2000" b="1" dirty="0">
                  <a:solidFill>
                    <a:srgbClr val="660066"/>
                  </a:solidFill>
                  <a:latin typeface="楷体_GB2312" pitchFamily="49" charset="-122"/>
                  <a:ea typeface="楷体_GB2312" pitchFamily="49" charset="-122"/>
                </a:rPr>
                <a:t>本主义的发展</a:t>
              </a:r>
              <a:endParaRPr lang="zh-CN" altLang="en-US" sz="2000" b="1" dirty="0">
                <a:solidFill>
                  <a:srgbClr val="660066"/>
                </a:solidFill>
                <a:latin typeface="楷体_GB2312" pitchFamily="49" charset="-122"/>
                <a:ea typeface="楷体_GB2312" pitchFamily="49" charset="-122"/>
              </a:endParaRPr>
            </a:p>
          </p:txBody>
        </p:sp>
      </p:grpSp>
      <p:sp>
        <p:nvSpPr>
          <p:cNvPr id="189478" name="矩形标注 189477"/>
          <p:cNvSpPr/>
          <p:nvPr/>
        </p:nvSpPr>
        <p:spPr>
          <a:xfrm>
            <a:off x="4786313" y="6022975"/>
            <a:ext cx="2017712" cy="762000"/>
          </a:xfrm>
          <a:prstGeom prst="wedgeRectCallout">
            <a:avLst>
              <a:gd name="adj1" fmla="val -81472"/>
              <a:gd name="adj2" fmla="val -11875"/>
            </a:avLst>
          </a:prstGeom>
          <a:solidFill>
            <a:schemeClr val="bg1"/>
          </a:solidFill>
          <a:ln w="9525" cap="flat" cmpd="sng">
            <a:solidFill>
              <a:schemeClr val="tx1"/>
            </a:solidFill>
            <a:prstDash val="solid"/>
            <a:miter/>
            <a:headEnd type="none" w="med" len="med"/>
            <a:tailEnd type="none" w="med" len="med"/>
          </a:ln>
        </p:spPr>
        <p:txBody>
          <a:bodyPr/>
          <a:p>
            <a:r>
              <a:rPr lang="zh-CN" altLang="en-US" sz="2000" b="1" dirty="0">
                <a:solidFill>
                  <a:srgbClr val="660066"/>
                </a:solidFill>
                <a:latin typeface="楷体_GB2312" pitchFamily="49" charset="-122"/>
                <a:ea typeface="楷体_GB2312" pitchFamily="49" charset="-122"/>
              </a:rPr>
              <a:t>增强军事实力</a:t>
            </a:r>
            <a:endParaRPr lang="zh-CN" altLang="en-US" sz="2000" b="1" dirty="0">
              <a:solidFill>
                <a:srgbClr val="660066"/>
              </a:solidFill>
              <a:latin typeface="楷体_GB2312" pitchFamily="49" charset="-122"/>
              <a:ea typeface="楷体_GB2312" pitchFamily="49" charset="-122"/>
            </a:endParaRPr>
          </a:p>
          <a:p>
            <a:r>
              <a:rPr lang="zh-CN" altLang="en-US" sz="2000" b="1" dirty="0">
                <a:solidFill>
                  <a:srgbClr val="660066"/>
                </a:solidFill>
                <a:latin typeface="楷体_GB2312" pitchFamily="49" charset="-122"/>
                <a:ea typeface="楷体_GB2312" pitchFamily="49" charset="-122"/>
              </a:rPr>
              <a:t>挽救民族危亡</a:t>
            </a:r>
            <a:endParaRPr lang="zh-CN" altLang="en-US" sz="2000" b="1" dirty="0">
              <a:solidFill>
                <a:srgbClr val="660066"/>
              </a:solidFill>
              <a:latin typeface="楷体_GB2312" pitchFamily="49" charset="-122"/>
              <a:ea typeface="楷体_GB2312" pitchFamily="49" charset="-122"/>
            </a:endParaRPr>
          </a:p>
        </p:txBody>
      </p:sp>
      <p:grpSp>
        <p:nvGrpSpPr>
          <p:cNvPr id="189479" name="组合 189478"/>
          <p:cNvGrpSpPr/>
          <p:nvPr/>
        </p:nvGrpSpPr>
        <p:grpSpPr>
          <a:xfrm>
            <a:off x="6372225" y="4508500"/>
            <a:ext cx="2016125" cy="1073150"/>
            <a:chOff x="0" y="0"/>
            <a:chExt cx="1080" cy="590"/>
          </a:xfrm>
        </p:grpSpPr>
        <p:sp>
          <p:nvSpPr>
            <p:cNvPr id="189480" name="线形标注 2(带边框和强调线) 189479"/>
            <p:cNvSpPr/>
            <p:nvPr/>
          </p:nvSpPr>
          <p:spPr>
            <a:xfrm>
              <a:off x="0" y="0"/>
              <a:ext cx="1080" cy="590"/>
            </a:xfrm>
            <a:prstGeom prst="accentBorderCallout2">
              <a:avLst>
                <a:gd name="adj1" fmla="val 12204"/>
                <a:gd name="adj2" fmla="val -4444"/>
                <a:gd name="adj3" fmla="val 12204"/>
                <a:gd name="adj4" fmla="val -47130"/>
                <a:gd name="adj5" fmla="val 17287"/>
                <a:gd name="adj6" fmla="val -91759"/>
              </a:avLst>
            </a:prstGeom>
            <a:solidFill>
              <a:schemeClr val="bg1">
                <a:alpha val="50000"/>
              </a:schemeClr>
            </a:solidFill>
            <a:ln w="9525" cap="flat" cmpd="sng">
              <a:solidFill>
                <a:schemeClr val="tx1"/>
              </a:solidFill>
              <a:prstDash val="solid"/>
              <a:miter/>
              <a:headEnd type="none" w="med" len="med"/>
              <a:tailEnd type="none" w="med" len="med"/>
            </a:ln>
          </p:spPr>
          <p:txBody>
            <a:bodyPr/>
            <a:p>
              <a:pPr algn="ctr"/>
              <a:endParaRPr lang="zh-CN" altLang="en-US" b="1" dirty="0">
                <a:solidFill>
                  <a:srgbClr val="660066"/>
                </a:solidFill>
                <a:latin typeface="楷体_GB2312" pitchFamily="49" charset="-122"/>
                <a:ea typeface="楷体_GB2312" pitchFamily="49" charset="-122"/>
              </a:endParaRPr>
            </a:p>
          </p:txBody>
        </p:sp>
        <p:sp>
          <p:nvSpPr>
            <p:cNvPr id="189481" name="文本框 189480"/>
            <p:cNvSpPr txBox="1"/>
            <p:nvPr/>
          </p:nvSpPr>
          <p:spPr>
            <a:xfrm>
              <a:off x="45" y="0"/>
              <a:ext cx="862" cy="554"/>
            </a:xfrm>
            <a:prstGeom prst="rect">
              <a:avLst/>
            </a:prstGeom>
            <a:noFill/>
            <a:ln w="9525">
              <a:noFill/>
            </a:ln>
          </p:spPr>
          <p:txBody>
            <a:bodyPr>
              <a:spAutoFit/>
            </a:bodyPr>
            <a:p>
              <a:r>
                <a:rPr lang="zh-CN" altLang="en-US" sz="2000" b="1" dirty="0">
                  <a:solidFill>
                    <a:srgbClr val="660066"/>
                  </a:solidFill>
                  <a:latin typeface="楷体_GB2312" pitchFamily="49" charset="-122"/>
                  <a:ea typeface="楷体_GB2312" pitchFamily="49" charset="-122"/>
                </a:rPr>
                <a:t>有利于西学的传播和培养人才</a:t>
              </a:r>
              <a:endParaRPr lang="zh-CN" altLang="en-US" sz="2000" b="1" dirty="0">
                <a:solidFill>
                  <a:srgbClr val="660066"/>
                </a:solidFill>
                <a:latin typeface="楷体_GB2312" pitchFamily="49" charset="-122"/>
                <a:ea typeface="楷体_GB2312" pitchFamily="49" charset="-122"/>
              </a:endParaRPr>
            </a:p>
          </p:txBody>
        </p:sp>
      </p:grpSp>
      <p:sp>
        <p:nvSpPr>
          <p:cNvPr id="189482" name="矩形标注 189481"/>
          <p:cNvSpPr/>
          <p:nvPr/>
        </p:nvSpPr>
        <p:spPr>
          <a:xfrm>
            <a:off x="4356100" y="1773238"/>
            <a:ext cx="1871663" cy="762000"/>
          </a:xfrm>
          <a:prstGeom prst="wedgeRectCallout">
            <a:avLst>
              <a:gd name="adj1" fmla="val 61958"/>
              <a:gd name="adj2" fmla="val -82500"/>
            </a:avLst>
          </a:prstGeom>
          <a:solidFill>
            <a:schemeClr val="bg1"/>
          </a:solidFill>
          <a:ln w="9525" cap="flat" cmpd="sng">
            <a:solidFill>
              <a:schemeClr val="tx1"/>
            </a:solidFill>
            <a:prstDash val="solid"/>
            <a:miter/>
            <a:headEnd type="none" w="med" len="med"/>
            <a:tailEnd type="none" w="med" len="med"/>
          </a:ln>
        </p:spPr>
        <p:txBody>
          <a:bodyPr/>
          <a:p>
            <a:r>
              <a:rPr lang="zh-CN" altLang="en-US" sz="2000" b="1" dirty="0">
                <a:solidFill>
                  <a:srgbClr val="660066"/>
                </a:solidFill>
                <a:latin typeface="楷体_GB2312" pitchFamily="49" charset="-122"/>
                <a:ea typeface="楷体_GB2312" pitchFamily="49" charset="-122"/>
              </a:rPr>
              <a:t>精简机构，提高行政效率</a:t>
            </a:r>
            <a:endParaRPr lang="zh-CN" altLang="en-US" sz="2000" b="1" dirty="0">
              <a:solidFill>
                <a:srgbClr val="660066"/>
              </a:solidFill>
              <a:latin typeface="楷体_GB2312" pitchFamily="49" charset="-122"/>
              <a:ea typeface="楷体_GB2312" pitchFamily="49" charset="-122"/>
            </a:endParaRPr>
          </a:p>
        </p:txBody>
      </p:sp>
      <p:sp>
        <p:nvSpPr>
          <p:cNvPr id="189483" name="文本框 189482"/>
          <p:cNvSpPr txBox="1"/>
          <p:nvPr/>
        </p:nvSpPr>
        <p:spPr>
          <a:xfrm>
            <a:off x="5508625" y="1773238"/>
            <a:ext cx="3455988" cy="1373187"/>
          </a:xfrm>
          <a:prstGeom prst="rect">
            <a:avLst/>
          </a:prstGeom>
          <a:solidFill>
            <a:srgbClr val="CC99FF"/>
          </a:solidFill>
          <a:ln w="9525">
            <a:noFill/>
          </a:ln>
        </p:spPr>
        <p:txBody>
          <a:bodyPr>
            <a:spAutoFit/>
          </a:bodyPr>
          <a:p>
            <a:r>
              <a:rPr lang="zh-CN" altLang="en-US" sz="2800" b="1" dirty="0">
                <a:latin typeface="黑体" panose="02010609060101010101" pitchFamily="49" charset="-122"/>
                <a:ea typeface="黑体" panose="02010609060101010101" pitchFamily="49" charset="-122"/>
              </a:rPr>
              <a:t>思考：与维新派原先的主张相比，有哪些没有实现？</a:t>
            </a:r>
            <a:endParaRPr lang="zh-CN" altLang="en-US" sz="2800" b="1" dirty="0">
              <a:latin typeface="黑体" panose="02010609060101010101" pitchFamily="49" charset="-122"/>
              <a:ea typeface="黑体" panose="02010609060101010101" pitchFamily="49" charset="-122"/>
            </a:endParaRPr>
          </a:p>
        </p:txBody>
      </p:sp>
      <p:sp>
        <p:nvSpPr>
          <p:cNvPr id="189484" name="文本框 189483"/>
          <p:cNvSpPr txBox="1"/>
          <p:nvPr/>
        </p:nvSpPr>
        <p:spPr>
          <a:xfrm>
            <a:off x="5759450" y="4076700"/>
            <a:ext cx="3384550" cy="1373188"/>
          </a:xfrm>
          <a:prstGeom prst="rect">
            <a:avLst/>
          </a:prstGeom>
          <a:solidFill>
            <a:srgbClr val="0000FF"/>
          </a:solidFill>
          <a:ln w="9525">
            <a:noFill/>
          </a:ln>
          <a:effectLst>
            <a:outerShdw dist="35921" dir="2699999" algn="ctr" rotWithShape="0">
              <a:srgbClr val="C0C0C0">
                <a:alpha val="75999"/>
              </a:srgbClr>
            </a:outerShdw>
          </a:effectLst>
        </p:spPr>
        <p:txBody>
          <a:bodyPr>
            <a:spAutoFit/>
          </a:bodyPr>
          <a:p>
            <a:pPr>
              <a:spcBef>
                <a:spcPct val="50000"/>
              </a:spcBef>
            </a:pPr>
            <a:r>
              <a:rPr lang="zh-CN" altLang="en-US" sz="2800" b="1" dirty="0">
                <a:solidFill>
                  <a:srgbClr val="FFFFFF"/>
                </a:solidFill>
                <a:latin typeface="黑体" panose="02010609060101010101" pitchFamily="49" charset="-122"/>
                <a:ea typeface="黑体" panose="02010609060101010101" pitchFamily="49" charset="-122"/>
              </a:rPr>
              <a:t>没有涉及设议院、开国会、实行君主立宪等政治主张</a:t>
            </a:r>
            <a:endParaRPr lang="zh-CN" altLang="en-US" sz="2800" b="1" dirty="0">
              <a:solidFill>
                <a:srgbClr val="FFFFFF"/>
              </a:solidFill>
              <a:latin typeface="黑体" panose="02010609060101010101" pitchFamily="49" charset="-122"/>
              <a:ea typeface="黑体" panose="02010609060101010101" pitchFamily="49" charset="-122"/>
            </a:endParaRPr>
          </a:p>
        </p:txBody>
      </p:sp>
      <p:sp>
        <p:nvSpPr>
          <p:cNvPr id="189485" name="文本框 189484"/>
          <p:cNvSpPr txBox="1"/>
          <p:nvPr/>
        </p:nvSpPr>
        <p:spPr>
          <a:xfrm>
            <a:off x="34925" y="-92075"/>
            <a:ext cx="5184775" cy="698500"/>
          </a:xfrm>
          <a:prstGeom prst="rect">
            <a:avLst/>
          </a:prstGeom>
          <a:noFill/>
          <a:ln w="9525">
            <a:noFill/>
          </a:ln>
        </p:spPr>
        <p:txBody>
          <a:bodyPr>
            <a:spAutoFit/>
          </a:bodyPr>
          <a:p>
            <a:r>
              <a:rPr lang="zh-CN" altLang="en-US" sz="4000" b="1" dirty="0">
                <a:solidFill>
                  <a:srgbClr val="CC0000"/>
                </a:solidFill>
                <a:latin typeface="黑体" panose="02010609060101010101" pitchFamily="49" charset="-122"/>
                <a:ea typeface="黑体" panose="02010609060101010101" pitchFamily="49" charset="-122"/>
              </a:rPr>
              <a:t>戊戌变法的内容</a:t>
            </a:r>
            <a:endParaRPr lang="zh-CN" altLang="en-US" sz="4000" b="1" dirty="0">
              <a:solidFill>
                <a:srgbClr val="CC0000"/>
              </a:solidFill>
              <a:latin typeface="黑体" panose="02010609060101010101" pitchFamily="49" charset="-122"/>
              <a:ea typeface="黑体" panose="02010609060101010101" pitchFamily="49" charset="-122"/>
            </a:endParaRPr>
          </a:p>
        </p:txBody>
      </p:sp>
      <p:sp>
        <p:nvSpPr>
          <p:cNvPr id="189486" name="文本框 189485"/>
          <p:cNvSpPr txBox="1"/>
          <p:nvPr/>
        </p:nvSpPr>
        <p:spPr>
          <a:xfrm>
            <a:off x="1979613" y="1412875"/>
            <a:ext cx="2478087" cy="641350"/>
          </a:xfrm>
          <a:prstGeom prst="rect">
            <a:avLst/>
          </a:prstGeom>
          <a:solidFill>
            <a:srgbClr val="FFCCCC"/>
          </a:solidFill>
          <a:ln w="9525">
            <a:noFill/>
          </a:ln>
        </p:spPr>
        <p:txBody>
          <a:bodyPr wrap="none" anchor="t">
            <a:spAutoFit/>
          </a:bodyPr>
          <a:p>
            <a:r>
              <a:rPr lang="zh-CN" altLang="en-US" sz="3600" b="1" dirty="0">
                <a:solidFill>
                  <a:srgbClr val="FF0000"/>
                </a:solidFill>
                <a:latin typeface="Arial" panose="020B0604020202020204" pitchFamily="34" charset="0"/>
              </a:rPr>
              <a:t>政治民主化</a:t>
            </a:r>
            <a:endParaRPr lang="zh-CN" altLang="en-US" sz="3600" b="1" dirty="0">
              <a:solidFill>
                <a:srgbClr val="FF0000"/>
              </a:solidFill>
              <a:latin typeface="Arial" panose="020B0604020202020204" pitchFamily="34" charset="0"/>
            </a:endParaRPr>
          </a:p>
        </p:txBody>
      </p:sp>
      <p:sp>
        <p:nvSpPr>
          <p:cNvPr id="189487" name="文本框 189486"/>
          <p:cNvSpPr txBox="1"/>
          <p:nvPr/>
        </p:nvSpPr>
        <p:spPr>
          <a:xfrm>
            <a:off x="1979613" y="2781300"/>
            <a:ext cx="2478087" cy="641350"/>
          </a:xfrm>
          <a:prstGeom prst="rect">
            <a:avLst/>
          </a:prstGeom>
          <a:solidFill>
            <a:srgbClr val="FFCCCC"/>
          </a:solidFill>
          <a:ln w="9525">
            <a:noFill/>
          </a:ln>
        </p:spPr>
        <p:txBody>
          <a:bodyPr wrap="none" anchor="t">
            <a:spAutoFit/>
          </a:bodyPr>
          <a:p>
            <a:r>
              <a:rPr lang="zh-CN" altLang="en-US" sz="3600" b="1" dirty="0">
                <a:solidFill>
                  <a:srgbClr val="FF0000"/>
                </a:solidFill>
                <a:latin typeface="Arial" panose="020B0604020202020204" pitchFamily="34" charset="0"/>
              </a:rPr>
              <a:t>经济工业化</a:t>
            </a:r>
            <a:endParaRPr lang="zh-CN" altLang="en-US" sz="3600" b="1" dirty="0">
              <a:solidFill>
                <a:srgbClr val="FF0000"/>
              </a:solidFill>
              <a:latin typeface="Arial" panose="020B0604020202020204" pitchFamily="34" charset="0"/>
            </a:endParaRPr>
          </a:p>
        </p:txBody>
      </p:sp>
      <p:sp>
        <p:nvSpPr>
          <p:cNvPr id="189488" name="文本框 189487"/>
          <p:cNvSpPr txBox="1"/>
          <p:nvPr/>
        </p:nvSpPr>
        <p:spPr>
          <a:xfrm>
            <a:off x="1979613" y="4300538"/>
            <a:ext cx="2478087" cy="641350"/>
          </a:xfrm>
          <a:prstGeom prst="rect">
            <a:avLst/>
          </a:prstGeom>
          <a:solidFill>
            <a:srgbClr val="FFCCCC"/>
          </a:solidFill>
          <a:ln w="9525">
            <a:noFill/>
          </a:ln>
        </p:spPr>
        <p:txBody>
          <a:bodyPr wrap="none" anchor="t">
            <a:spAutoFit/>
          </a:bodyPr>
          <a:p>
            <a:r>
              <a:rPr lang="zh-CN" altLang="en-US" sz="3600" b="1" dirty="0">
                <a:solidFill>
                  <a:srgbClr val="FF0000"/>
                </a:solidFill>
                <a:latin typeface="Arial" panose="020B0604020202020204" pitchFamily="34" charset="0"/>
              </a:rPr>
              <a:t>教育近代化</a:t>
            </a:r>
            <a:endParaRPr lang="zh-CN" altLang="en-US" sz="3600" b="1" dirty="0">
              <a:solidFill>
                <a:srgbClr val="FF0000"/>
              </a:solidFill>
              <a:latin typeface="Arial" panose="020B0604020202020204" pitchFamily="34" charset="0"/>
            </a:endParaRPr>
          </a:p>
        </p:txBody>
      </p:sp>
      <p:sp>
        <p:nvSpPr>
          <p:cNvPr id="189489" name="文本框 189488"/>
          <p:cNvSpPr txBox="1"/>
          <p:nvPr/>
        </p:nvSpPr>
        <p:spPr>
          <a:xfrm>
            <a:off x="2012950" y="5946775"/>
            <a:ext cx="2478088" cy="641350"/>
          </a:xfrm>
          <a:prstGeom prst="rect">
            <a:avLst/>
          </a:prstGeom>
          <a:solidFill>
            <a:srgbClr val="FFCCCC"/>
          </a:solidFill>
          <a:ln w="9525">
            <a:noFill/>
          </a:ln>
        </p:spPr>
        <p:txBody>
          <a:bodyPr wrap="none" anchor="t">
            <a:spAutoFit/>
          </a:bodyPr>
          <a:p>
            <a:r>
              <a:rPr lang="zh-CN" altLang="en-US" sz="3600" b="1" dirty="0">
                <a:solidFill>
                  <a:srgbClr val="FF0000"/>
                </a:solidFill>
                <a:latin typeface="Arial" panose="020B0604020202020204" pitchFamily="34" charset="0"/>
              </a:rPr>
              <a:t>军队近代化</a:t>
            </a:r>
            <a:endParaRPr lang="zh-CN" altLang="en-US" sz="36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9472"/>
                                        </p:tgtEl>
                                        <p:attrNameLst>
                                          <p:attrName>style.visibility</p:attrName>
                                        </p:attrNameLst>
                                      </p:cBhvr>
                                      <p:to>
                                        <p:strVal val="visible"/>
                                      </p:to>
                                    </p:set>
                                    <p:animEffect transition="in" filter="wipe(up)">
                                      <p:cBhvr>
                                        <p:cTn id="7" dur="500"/>
                                        <p:tgtEl>
                                          <p:spTgt spid="1894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482"/>
                                        </p:tgtEl>
                                        <p:attrNameLst>
                                          <p:attrName>style.visibility</p:attrName>
                                        </p:attrNameLst>
                                      </p:cBhvr>
                                      <p:to>
                                        <p:strVal val="visible"/>
                                      </p:to>
                                    </p:set>
                                    <p:animEffect transition="in" filter="wipe(down)">
                                      <p:cBhvr>
                                        <p:cTn id="12" dur="500"/>
                                        <p:tgtEl>
                                          <p:spTgt spid="1894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9475"/>
                                        </p:tgtEl>
                                        <p:attrNameLst>
                                          <p:attrName>style.visibility</p:attrName>
                                        </p:attrNameLst>
                                      </p:cBhvr>
                                      <p:to>
                                        <p:strVal val="visible"/>
                                      </p:to>
                                    </p:set>
                                    <p:animEffect transition="in" filter="wipe(up)">
                                      <p:cBhvr>
                                        <p:cTn id="17" dur="500"/>
                                        <p:tgtEl>
                                          <p:spTgt spid="1894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9469"/>
                                        </p:tgtEl>
                                        <p:attrNameLst>
                                          <p:attrName>style.visibility</p:attrName>
                                        </p:attrNameLst>
                                      </p:cBhvr>
                                      <p:to>
                                        <p:strVal val="visible"/>
                                      </p:to>
                                    </p:set>
                                    <p:animEffect transition="in" filter="wipe(up)">
                                      <p:cBhvr>
                                        <p:cTn id="22" dur="500"/>
                                        <p:tgtEl>
                                          <p:spTgt spid="1894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9479"/>
                                        </p:tgtEl>
                                        <p:attrNameLst>
                                          <p:attrName>style.visibility</p:attrName>
                                        </p:attrNameLst>
                                      </p:cBhvr>
                                      <p:to>
                                        <p:strVal val="visible"/>
                                      </p:to>
                                    </p:set>
                                    <p:animEffect transition="in" filter="wipe(down)">
                                      <p:cBhvr>
                                        <p:cTn id="27" dur="500"/>
                                        <p:tgtEl>
                                          <p:spTgt spid="1894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9478"/>
                                        </p:tgtEl>
                                        <p:attrNameLst>
                                          <p:attrName>style.visibility</p:attrName>
                                        </p:attrNameLst>
                                      </p:cBhvr>
                                      <p:to>
                                        <p:strVal val="visible"/>
                                      </p:to>
                                    </p:set>
                                    <p:animEffect transition="in" filter="wipe(down)">
                                      <p:cBhvr>
                                        <p:cTn id="32" dur="500"/>
                                        <p:tgtEl>
                                          <p:spTgt spid="18947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nodeType="clickEffect">
                                  <p:stCondLst>
                                    <p:cond delay="0"/>
                                  </p:stCondLst>
                                  <p:childTnLst>
                                    <p:animEffect transition="out" filter="diamond(in)">
                                      <p:cBhvr>
                                        <p:cTn id="36" dur="2000"/>
                                        <p:tgtEl>
                                          <p:spTgt spid="189472"/>
                                        </p:tgtEl>
                                      </p:cBhvr>
                                    </p:animEffect>
                                    <p:set>
                                      <p:cBhvr>
                                        <p:cTn id="37" dur="1" fill="hold">
                                          <p:stCondLst>
                                            <p:cond delay="1999"/>
                                          </p:stCondLst>
                                        </p:cTn>
                                        <p:tgtEl>
                                          <p:spTgt spid="189472"/>
                                        </p:tgtEl>
                                        <p:attrNameLst>
                                          <p:attrName>style.visibility</p:attrName>
                                        </p:attrNameLst>
                                      </p:cBhvr>
                                      <p:to>
                                        <p:strVal val="hidden"/>
                                      </p:to>
                                    </p:set>
                                  </p:childTnLst>
                                </p:cTn>
                              </p:par>
                              <p:par>
                                <p:cTn id="38" presetID="8" presetClass="exit" presetSubtype="16" fill="hold" nodeType="withEffect">
                                  <p:stCondLst>
                                    <p:cond delay="0"/>
                                  </p:stCondLst>
                                  <p:childTnLst>
                                    <p:animEffect transition="out" filter="diamond(in)">
                                      <p:cBhvr>
                                        <p:cTn id="39" dur="2000"/>
                                        <p:tgtEl>
                                          <p:spTgt spid="189475"/>
                                        </p:tgtEl>
                                      </p:cBhvr>
                                    </p:animEffect>
                                    <p:set>
                                      <p:cBhvr>
                                        <p:cTn id="40" dur="1" fill="hold">
                                          <p:stCondLst>
                                            <p:cond delay="1999"/>
                                          </p:stCondLst>
                                        </p:cTn>
                                        <p:tgtEl>
                                          <p:spTgt spid="189475"/>
                                        </p:tgtEl>
                                        <p:attrNameLst>
                                          <p:attrName>style.visibility</p:attrName>
                                        </p:attrNameLst>
                                      </p:cBhvr>
                                      <p:to>
                                        <p:strVal val="hidden"/>
                                      </p:to>
                                    </p:set>
                                  </p:childTnLst>
                                </p:cTn>
                              </p:par>
                              <p:par>
                                <p:cTn id="41" presetID="8" presetClass="exit" presetSubtype="16" fill="hold" grpId="1" nodeType="withEffect">
                                  <p:stCondLst>
                                    <p:cond delay="0"/>
                                  </p:stCondLst>
                                  <p:childTnLst>
                                    <p:animEffect transition="out" filter="diamond(in)">
                                      <p:cBhvr>
                                        <p:cTn id="42" dur="2000"/>
                                        <p:tgtEl>
                                          <p:spTgt spid="189482"/>
                                        </p:tgtEl>
                                      </p:cBhvr>
                                    </p:animEffect>
                                    <p:set>
                                      <p:cBhvr>
                                        <p:cTn id="43" dur="1" fill="hold">
                                          <p:stCondLst>
                                            <p:cond delay="1999"/>
                                          </p:stCondLst>
                                        </p:cTn>
                                        <p:tgtEl>
                                          <p:spTgt spid="189482"/>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2000"/>
                                        <p:tgtEl>
                                          <p:spTgt spid="189469"/>
                                        </p:tgtEl>
                                      </p:cBhvr>
                                    </p:animEffect>
                                    <p:set>
                                      <p:cBhvr>
                                        <p:cTn id="46" dur="1" fill="hold">
                                          <p:stCondLst>
                                            <p:cond delay="1999"/>
                                          </p:stCondLst>
                                        </p:cTn>
                                        <p:tgtEl>
                                          <p:spTgt spid="189469"/>
                                        </p:tgtEl>
                                        <p:attrNameLst>
                                          <p:attrName>style.visibility</p:attrName>
                                        </p:attrNameLst>
                                      </p:cBhvr>
                                      <p:to>
                                        <p:strVal val="hidden"/>
                                      </p:to>
                                    </p:set>
                                  </p:childTnLst>
                                </p:cTn>
                              </p:par>
                              <p:par>
                                <p:cTn id="47" presetID="8" presetClass="exit" presetSubtype="16" fill="hold" nodeType="withEffect">
                                  <p:stCondLst>
                                    <p:cond delay="0"/>
                                  </p:stCondLst>
                                  <p:childTnLst>
                                    <p:animEffect transition="out" filter="diamond(in)">
                                      <p:cBhvr>
                                        <p:cTn id="48" dur="2000"/>
                                        <p:tgtEl>
                                          <p:spTgt spid="189479"/>
                                        </p:tgtEl>
                                      </p:cBhvr>
                                    </p:animEffect>
                                    <p:set>
                                      <p:cBhvr>
                                        <p:cTn id="49" dur="1" fill="hold">
                                          <p:stCondLst>
                                            <p:cond delay="1999"/>
                                          </p:stCondLst>
                                        </p:cTn>
                                        <p:tgtEl>
                                          <p:spTgt spid="189479"/>
                                        </p:tgtEl>
                                        <p:attrNameLst>
                                          <p:attrName>style.visibility</p:attrName>
                                        </p:attrNameLst>
                                      </p:cBhvr>
                                      <p:to>
                                        <p:strVal val="hidden"/>
                                      </p:to>
                                    </p:set>
                                  </p:childTnLst>
                                </p:cTn>
                              </p:par>
                              <p:par>
                                <p:cTn id="50" presetID="8" presetClass="exit" presetSubtype="16" fill="hold" grpId="1" nodeType="withEffect">
                                  <p:stCondLst>
                                    <p:cond delay="0"/>
                                  </p:stCondLst>
                                  <p:childTnLst>
                                    <p:animEffect transition="out" filter="diamond(in)">
                                      <p:cBhvr>
                                        <p:cTn id="51" dur="2000"/>
                                        <p:tgtEl>
                                          <p:spTgt spid="189478"/>
                                        </p:tgtEl>
                                      </p:cBhvr>
                                    </p:animEffect>
                                    <p:set>
                                      <p:cBhvr>
                                        <p:cTn id="52" dur="1" fill="hold">
                                          <p:stCondLst>
                                            <p:cond delay="1999"/>
                                          </p:stCondLst>
                                        </p:cTn>
                                        <p:tgtEl>
                                          <p:spTgt spid="18947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9486"/>
                                        </p:tgtEl>
                                        <p:attrNameLst>
                                          <p:attrName>style.visibility</p:attrName>
                                        </p:attrNameLst>
                                      </p:cBhvr>
                                      <p:to>
                                        <p:strVal val="visible"/>
                                      </p:to>
                                    </p:set>
                                    <p:animEffect transition="in" filter="blinds(horizontal)">
                                      <p:cBhvr>
                                        <p:cTn id="57" dur="500"/>
                                        <p:tgtEl>
                                          <p:spTgt spid="18948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9487"/>
                                        </p:tgtEl>
                                        <p:attrNameLst>
                                          <p:attrName>style.visibility</p:attrName>
                                        </p:attrNameLst>
                                      </p:cBhvr>
                                      <p:to>
                                        <p:strVal val="visible"/>
                                      </p:to>
                                    </p:set>
                                    <p:animEffect transition="in" filter="blinds(horizontal)">
                                      <p:cBhvr>
                                        <p:cTn id="62" dur="500"/>
                                        <p:tgtEl>
                                          <p:spTgt spid="18948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9488"/>
                                        </p:tgtEl>
                                        <p:attrNameLst>
                                          <p:attrName>style.visibility</p:attrName>
                                        </p:attrNameLst>
                                      </p:cBhvr>
                                      <p:to>
                                        <p:strVal val="visible"/>
                                      </p:to>
                                    </p:set>
                                    <p:animEffect transition="in" filter="blinds(horizontal)">
                                      <p:cBhvr>
                                        <p:cTn id="67" dur="500"/>
                                        <p:tgtEl>
                                          <p:spTgt spid="18948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9489"/>
                                        </p:tgtEl>
                                        <p:attrNameLst>
                                          <p:attrName>style.visibility</p:attrName>
                                        </p:attrNameLst>
                                      </p:cBhvr>
                                      <p:to>
                                        <p:strVal val="visible"/>
                                      </p:to>
                                    </p:set>
                                    <p:animEffect transition="in" filter="blinds(horizontal)">
                                      <p:cBhvr>
                                        <p:cTn id="72" dur="500"/>
                                        <p:tgtEl>
                                          <p:spTgt spid="18948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9483"/>
                                        </p:tgtEl>
                                        <p:attrNameLst>
                                          <p:attrName>style.visibility</p:attrName>
                                        </p:attrNameLst>
                                      </p:cBhvr>
                                      <p:to>
                                        <p:strVal val="visible"/>
                                      </p:to>
                                    </p:set>
                                    <p:animEffect transition="in" filter="wipe(left)">
                                      <p:cBhvr>
                                        <p:cTn id="77" dur="500"/>
                                        <p:tgtEl>
                                          <p:spTgt spid="1894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9484"/>
                                        </p:tgtEl>
                                        <p:attrNameLst>
                                          <p:attrName>style.visibility</p:attrName>
                                        </p:attrNameLst>
                                      </p:cBhvr>
                                      <p:to>
                                        <p:strVal val="visible"/>
                                      </p:to>
                                    </p:set>
                                    <p:animEffect transition="in" filter="wipe(down)">
                                      <p:cBhvr>
                                        <p:cTn id="82" dur="500"/>
                                        <p:tgtEl>
                                          <p:spTgt spid="18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78" grpId="0" bldLvl="0" animBg="1"/>
      <p:bldP spid="189478" grpId="1" bldLvl="0" animBg="1"/>
      <p:bldP spid="189482" grpId="0" bldLvl="0" animBg="1"/>
      <p:bldP spid="189482" grpId="1" bldLvl="0" animBg="1"/>
      <p:bldP spid="189483" grpId="0" bldLvl="0" animBg="1"/>
      <p:bldP spid="189484" grpId="0" bldLvl="0" animBg="1"/>
      <p:bldP spid="189486" grpId="0" bldLvl="0" animBg="1"/>
      <p:bldP spid="189487" grpId="0" bldLvl="0" animBg="1"/>
      <p:bldP spid="189488" grpId="0" bldLvl="0" animBg="1"/>
      <p:bldP spid="18948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文本占位符 173057"/>
          <p:cNvSpPr>
            <a:spLocks noGrp="1"/>
          </p:cNvSpPr>
          <p:nvPr>
            <p:ph type="body" idx="1"/>
          </p:nvPr>
        </p:nvSpPr>
        <p:spPr>
          <a:xfrm>
            <a:off x="539750" y="1773238"/>
            <a:ext cx="7802563" cy="3743325"/>
          </a:xfrm>
        </p:spPr>
        <p:txBody>
          <a:bodyPr/>
          <a:p>
            <a:pPr algn="just">
              <a:lnSpc>
                <a:spcPct val="95000"/>
              </a:lnSpc>
              <a:spcBef>
                <a:spcPct val="35000"/>
              </a:spcBef>
              <a:buNone/>
            </a:pPr>
            <a:r>
              <a:rPr lang="en-US" altLang="zh-CN" b="1" dirty="0">
                <a:latin typeface="华文中宋" pitchFamily="2" charset="-122"/>
                <a:ea typeface="华文中宋" pitchFamily="2" charset="-122"/>
              </a:rPr>
              <a:t>1</a:t>
            </a:r>
            <a:r>
              <a:rPr lang="zh-CN" altLang="en-US" b="1" dirty="0">
                <a:latin typeface="华文中宋" pitchFamily="2" charset="-122"/>
                <a:ea typeface="华文中宋" pitchFamily="2" charset="-122"/>
              </a:rPr>
              <a:t>．原因：变法损害了以</a:t>
            </a:r>
            <a:r>
              <a:rPr lang="zh-CN" altLang="en-US" b="1" dirty="0">
                <a:solidFill>
                  <a:srgbClr val="FF0000"/>
                </a:solidFill>
                <a:latin typeface="华文中宋" pitchFamily="2" charset="-122"/>
                <a:ea typeface="华文中宋" pitchFamily="2" charset="-122"/>
              </a:rPr>
              <a:t>慈禧太后</a:t>
            </a:r>
            <a:r>
              <a:rPr lang="zh-CN" altLang="en-US" b="1" dirty="0">
                <a:latin typeface="华文中宋" pitchFamily="2" charset="-122"/>
                <a:ea typeface="华文中宋" pitchFamily="2" charset="-122"/>
              </a:rPr>
              <a:t>为首的顽固派的利益。</a:t>
            </a:r>
            <a:endParaRPr lang="zh-CN" altLang="en-US" b="1" dirty="0">
              <a:latin typeface="华文中宋" pitchFamily="2" charset="-122"/>
              <a:ea typeface="华文中宋" pitchFamily="2" charset="-122"/>
            </a:endParaRPr>
          </a:p>
          <a:p>
            <a:pPr algn="just">
              <a:lnSpc>
                <a:spcPct val="95000"/>
              </a:lnSpc>
              <a:spcBef>
                <a:spcPct val="35000"/>
              </a:spcBef>
              <a:buNone/>
            </a:pPr>
            <a:r>
              <a:rPr lang="en-US" altLang="zh-CN" b="1">
                <a:latin typeface="华文中宋" pitchFamily="2" charset="-122"/>
                <a:ea typeface="华文中宋" pitchFamily="2" charset="-122"/>
              </a:rPr>
              <a:t>2</a:t>
            </a:r>
            <a:r>
              <a:rPr lang="zh-CN" altLang="en-US" b="1" dirty="0">
                <a:latin typeface="华文中宋" pitchFamily="2" charset="-122"/>
                <a:ea typeface="华文中宋" pitchFamily="2" charset="-122"/>
              </a:rPr>
              <a:t>．准备</a:t>
            </a:r>
            <a:endParaRPr lang="zh-CN" altLang="en-US" b="1" dirty="0">
              <a:latin typeface="华文中宋" pitchFamily="2" charset="-122"/>
              <a:ea typeface="华文中宋" pitchFamily="2" charset="-122"/>
            </a:endParaRPr>
          </a:p>
          <a:p>
            <a:pPr algn="just">
              <a:lnSpc>
                <a:spcPct val="95000"/>
              </a:lnSpc>
              <a:spcBef>
                <a:spcPct val="35000"/>
              </a:spcBef>
              <a:buNone/>
            </a:pPr>
            <a:r>
              <a:rPr lang="en-US" altLang="zh-CN" b="1">
                <a:latin typeface="华文中宋" pitchFamily="2" charset="-122"/>
                <a:ea typeface="华文中宋" pitchFamily="2" charset="-122"/>
              </a:rPr>
              <a:t>(1)</a:t>
            </a:r>
            <a:r>
              <a:rPr lang="zh-CN" altLang="en-US" b="1" dirty="0">
                <a:latin typeface="华文中宋" pitchFamily="2" charset="-122"/>
                <a:ea typeface="华文中宋" pitchFamily="2" charset="-122"/>
              </a:rPr>
              <a:t>免去翁同龢的职务。</a:t>
            </a:r>
            <a:endParaRPr lang="zh-CN" altLang="en-US" b="1" dirty="0">
              <a:latin typeface="华文中宋" pitchFamily="2" charset="-122"/>
              <a:ea typeface="华文中宋" pitchFamily="2" charset="-122"/>
            </a:endParaRPr>
          </a:p>
          <a:p>
            <a:pPr algn="just">
              <a:lnSpc>
                <a:spcPct val="95000"/>
              </a:lnSpc>
              <a:spcBef>
                <a:spcPct val="35000"/>
              </a:spcBef>
              <a:buNone/>
            </a:pPr>
            <a:r>
              <a:rPr lang="en-US" altLang="zh-CN" b="1">
                <a:latin typeface="华文中宋" pitchFamily="2" charset="-122"/>
                <a:ea typeface="华文中宋" pitchFamily="2" charset="-122"/>
              </a:rPr>
              <a:t>(2)</a:t>
            </a:r>
            <a:r>
              <a:rPr lang="zh-CN" altLang="en-US" b="1" dirty="0">
                <a:latin typeface="华文中宋" pitchFamily="2" charset="-122"/>
                <a:ea typeface="华文中宋" pitchFamily="2" charset="-122"/>
              </a:rPr>
              <a:t>控制用人大权。</a:t>
            </a:r>
            <a:endParaRPr lang="zh-CN" altLang="en-US" b="1" dirty="0">
              <a:latin typeface="华文中宋" pitchFamily="2" charset="-122"/>
              <a:ea typeface="华文中宋" pitchFamily="2" charset="-122"/>
            </a:endParaRPr>
          </a:p>
          <a:p>
            <a:pPr algn="just">
              <a:lnSpc>
                <a:spcPct val="95000"/>
              </a:lnSpc>
              <a:spcBef>
                <a:spcPct val="35000"/>
              </a:spcBef>
              <a:buNone/>
            </a:pPr>
            <a:r>
              <a:rPr lang="en-US" altLang="zh-CN" b="1">
                <a:latin typeface="华文中宋" pitchFamily="2" charset="-122"/>
                <a:ea typeface="华文中宋" pitchFamily="2" charset="-122"/>
              </a:rPr>
              <a:t>(3)</a:t>
            </a:r>
            <a:r>
              <a:rPr lang="zh-CN" altLang="en-US" b="1" dirty="0">
                <a:latin typeface="华文中宋" pitchFamily="2" charset="-122"/>
                <a:ea typeface="华文中宋" pitchFamily="2" charset="-122"/>
              </a:rPr>
              <a:t>提拔亲信</a:t>
            </a:r>
            <a:r>
              <a:rPr lang="zh-CN" altLang="en-US" b="1" dirty="0">
                <a:solidFill>
                  <a:srgbClr val="FF0000"/>
                </a:solidFill>
                <a:latin typeface="华文中宋" pitchFamily="2" charset="-122"/>
                <a:ea typeface="华文中宋" pitchFamily="2" charset="-122"/>
              </a:rPr>
              <a:t>荣禄</a:t>
            </a:r>
            <a:r>
              <a:rPr lang="zh-CN" altLang="en-US" b="1" dirty="0">
                <a:latin typeface="华文中宋" pitchFamily="2" charset="-122"/>
                <a:ea typeface="华文中宋" pitchFamily="2" charset="-122"/>
              </a:rPr>
              <a:t>。</a:t>
            </a:r>
            <a:endParaRPr lang="zh-CN" altLang="en-US" b="1" dirty="0">
              <a:latin typeface="华文中宋" pitchFamily="2" charset="-122"/>
              <a:ea typeface="华文中宋" pitchFamily="2" charset="-122"/>
            </a:endParaRPr>
          </a:p>
        </p:txBody>
      </p:sp>
      <p:sp>
        <p:nvSpPr>
          <p:cNvPr id="173064" name="WordArt 3"/>
          <p:cNvSpPr>
            <a:spLocks noTextEdit="1"/>
          </p:cNvSpPr>
          <p:nvPr/>
        </p:nvSpPr>
        <p:spPr>
          <a:xfrm>
            <a:off x="2484438" y="333375"/>
            <a:ext cx="4103687" cy="792163"/>
          </a:xfrm>
          <a:prstGeom prst="rect">
            <a:avLst/>
          </a:prstGeom>
        </p:spPr>
        <p:txBody>
          <a:bodyPr wrap="none" fromWordArt="1">
            <a:prstTxWarp prst="textPlain">
              <a:avLst>
                <a:gd name="adj" fmla="val 50000"/>
              </a:avLst>
            </a:prstTxWarp>
            <a:normAutofit/>
          </a:bodyPr>
          <a:p>
            <a:pPr algn="ctr" eaLnBrk="0" hangingPunct="0"/>
            <a:r>
              <a:rPr lang="zh-CN" altLang="en-US" sz="2800" b="1">
                <a:ln w="19050" cap="flat" cmpd="sng">
                  <a:solidFill>
                    <a:srgbClr val="FF3300"/>
                  </a:solidFill>
                  <a:prstDash val="solid"/>
                  <a:headEnd type="none" w="med" len="med"/>
                  <a:tailEnd type="none" w="med" len="med"/>
                </a:ln>
                <a:solidFill>
                  <a:srgbClr val="FF3300"/>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rPr>
              <a:t>戊戌政变</a:t>
            </a:r>
            <a:endParaRPr lang="zh-CN" altLang="en-US" sz="2800" b="1">
              <a:ln w="19050" cap="flat" cmpd="sng">
                <a:solidFill>
                  <a:srgbClr val="FF3300"/>
                </a:solidFill>
                <a:prstDash val="solid"/>
                <a:headEnd type="none" w="med" len="med"/>
                <a:tailEnd type="none" w="med" len="med"/>
              </a:ln>
              <a:solidFill>
                <a:srgbClr val="FF3300"/>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58">
                                            <p:txEl>
                                              <p:charRg st="0" end="26"/>
                                            </p:txEl>
                                          </p:spTgt>
                                        </p:tgtEl>
                                        <p:attrNameLst>
                                          <p:attrName>style.visibility</p:attrName>
                                        </p:attrNameLst>
                                      </p:cBhvr>
                                      <p:to>
                                        <p:strVal val="visible"/>
                                      </p:to>
                                    </p:set>
                                    <p:animEffect transition="in" filter="blinds(horizontal)">
                                      <p:cBhvr>
                                        <p:cTn id="7" dur="500"/>
                                        <p:tgtEl>
                                          <p:spTgt spid="173058">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3058">
                                            <p:txEl>
                                              <p:charRg st="26" end="31"/>
                                            </p:txEl>
                                          </p:spTgt>
                                        </p:tgtEl>
                                        <p:attrNameLst>
                                          <p:attrName>style.visibility</p:attrName>
                                        </p:attrNameLst>
                                      </p:cBhvr>
                                      <p:to>
                                        <p:strVal val="visible"/>
                                      </p:to>
                                    </p:set>
                                    <p:animEffect transition="in" filter="blinds(horizontal)">
                                      <p:cBhvr>
                                        <p:cTn id="12" dur="500"/>
                                        <p:tgtEl>
                                          <p:spTgt spid="173058">
                                            <p:txEl>
                                              <p:charRg st="26" end="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3058">
                                            <p:txEl>
                                              <p:charRg st="31" end="44"/>
                                            </p:txEl>
                                          </p:spTgt>
                                        </p:tgtEl>
                                        <p:attrNameLst>
                                          <p:attrName>style.visibility</p:attrName>
                                        </p:attrNameLst>
                                      </p:cBhvr>
                                      <p:to>
                                        <p:strVal val="visible"/>
                                      </p:to>
                                    </p:set>
                                    <p:animEffect transition="in" filter="blinds(horizontal)">
                                      <p:cBhvr>
                                        <p:cTn id="17" dur="500"/>
                                        <p:tgtEl>
                                          <p:spTgt spid="173058">
                                            <p:txEl>
                                              <p:charRg st="31" end="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3058">
                                            <p:txEl>
                                              <p:charRg st="44" end="55"/>
                                            </p:txEl>
                                          </p:spTgt>
                                        </p:tgtEl>
                                        <p:attrNameLst>
                                          <p:attrName>style.visibility</p:attrName>
                                        </p:attrNameLst>
                                      </p:cBhvr>
                                      <p:to>
                                        <p:strVal val="visible"/>
                                      </p:to>
                                    </p:set>
                                    <p:animEffect transition="in" filter="blinds(horizontal)">
                                      <p:cBhvr>
                                        <p:cTn id="22" dur="500"/>
                                        <p:tgtEl>
                                          <p:spTgt spid="173058">
                                            <p:txEl>
                                              <p:charRg st="44" end="5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3058">
                                            <p:txEl>
                                              <p:charRg st="55" end="66"/>
                                            </p:txEl>
                                          </p:spTgt>
                                        </p:tgtEl>
                                        <p:attrNameLst>
                                          <p:attrName>style.visibility</p:attrName>
                                        </p:attrNameLst>
                                      </p:cBhvr>
                                      <p:to>
                                        <p:strVal val="visible"/>
                                      </p:to>
                                    </p:set>
                                    <p:animEffect transition="in" filter="blinds(horizontal)">
                                      <p:cBhvr>
                                        <p:cTn id="27" dur="500"/>
                                        <p:tgtEl>
                                          <p:spTgt spid="173058">
                                            <p:txEl>
                                              <p:charRg st="55"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文本占位符 174081"/>
          <p:cNvSpPr>
            <a:spLocks noGrp="1"/>
          </p:cNvSpPr>
          <p:nvPr>
            <p:ph type="body" idx="1"/>
          </p:nvPr>
        </p:nvSpPr>
        <p:spPr>
          <a:xfrm>
            <a:off x="225425" y="188913"/>
            <a:ext cx="8713788" cy="4968875"/>
          </a:xfrm>
        </p:spPr>
        <p:txBody>
          <a:bodyPr/>
          <a:p>
            <a:pPr algn="just">
              <a:buNone/>
            </a:pPr>
            <a:endParaRPr lang="zh-CN" altLang="en-US" b="1">
              <a:ea typeface="黑体" panose="02010609060101010101" pitchFamily="49" charset="-122"/>
            </a:endParaRPr>
          </a:p>
          <a:p>
            <a:pPr algn="just">
              <a:buNone/>
            </a:pPr>
            <a:r>
              <a:rPr lang="en-US" altLang="zh-CN" b="1">
                <a:ea typeface="黑体" panose="02010609060101010101" pitchFamily="49" charset="-122"/>
              </a:rPr>
              <a:t>3</a:t>
            </a:r>
            <a:r>
              <a:rPr lang="zh-CN" altLang="en-US" b="1" dirty="0">
                <a:ea typeface="黑体" panose="02010609060101010101" pitchFamily="49" charset="-122"/>
              </a:rPr>
              <a:t>．政变</a:t>
            </a:r>
            <a:endParaRPr lang="zh-CN" altLang="en-US" b="1" dirty="0">
              <a:cs typeface="Times New Roman" panose="02020603050405020304" pitchFamily="18" charset="0"/>
            </a:endParaRPr>
          </a:p>
          <a:p>
            <a:pPr algn="just">
              <a:spcBef>
                <a:spcPct val="35000"/>
              </a:spcBef>
              <a:buNone/>
            </a:pPr>
            <a:r>
              <a:rPr lang="en-US" altLang="zh-CN" b="1">
                <a:cs typeface="Times New Roman" panose="02020603050405020304" pitchFamily="18" charset="0"/>
              </a:rPr>
              <a:t>  </a:t>
            </a:r>
            <a:r>
              <a:rPr lang="en-US" altLang="zh-CN" sz="2600" b="1">
                <a:cs typeface="Times New Roman" panose="02020603050405020304" pitchFamily="18" charset="0"/>
              </a:rPr>
              <a:t>(1)1898</a:t>
            </a:r>
            <a:r>
              <a:rPr lang="zh-CN" altLang="en-US" sz="2600" b="1" dirty="0">
                <a:cs typeface="Times New Roman" panose="02020603050405020304" pitchFamily="18" charset="0"/>
              </a:rPr>
              <a:t>年</a:t>
            </a:r>
            <a:r>
              <a:rPr lang="en-US" altLang="zh-CN" sz="2600" b="1">
                <a:cs typeface="Times New Roman" panose="02020603050405020304" pitchFamily="18" charset="0"/>
              </a:rPr>
              <a:t>9</a:t>
            </a:r>
            <a:r>
              <a:rPr lang="zh-CN" altLang="en-US" sz="2600" b="1" dirty="0">
                <a:cs typeface="Times New Roman" panose="02020603050405020304" pitchFamily="18" charset="0"/>
              </a:rPr>
              <a:t>月</a:t>
            </a:r>
            <a:r>
              <a:rPr lang="en-US" altLang="zh-CN" sz="2600" b="1">
                <a:cs typeface="Times New Roman" panose="02020603050405020304" pitchFamily="18" charset="0"/>
              </a:rPr>
              <a:t>21</a:t>
            </a:r>
            <a:r>
              <a:rPr lang="zh-CN" altLang="en-US" sz="2600" b="1" dirty="0">
                <a:cs typeface="Times New Roman" panose="02020603050405020304" pitchFamily="18" charset="0"/>
              </a:rPr>
              <a:t>日，慈禧囚禁光绪帝。</a:t>
            </a:r>
            <a:endParaRPr lang="zh-CN" altLang="en-US" sz="2600" b="1" dirty="0">
              <a:cs typeface="Times New Roman" panose="02020603050405020304" pitchFamily="18" charset="0"/>
            </a:endParaRPr>
          </a:p>
          <a:p>
            <a:pPr algn="just">
              <a:spcBef>
                <a:spcPct val="35000"/>
              </a:spcBef>
              <a:buNone/>
            </a:pPr>
            <a:r>
              <a:rPr lang="en-US" altLang="zh-CN" sz="2600" b="1">
                <a:cs typeface="Times New Roman" panose="02020603050405020304" pitchFamily="18" charset="0"/>
              </a:rPr>
              <a:t>  </a:t>
            </a:r>
            <a:r>
              <a:rPr lang="en-US" altLang="zh-CN" sz="2600" b="1" dirty="0">
                <a:cs typeface="Times New Roman" panose="02020603050405020304" pitchFamily="18" charset="0"/>
              </a:rPr>
              <a:t>(2)</a:t>
            </a:r>
            <a:r>
              <a:rPr lang="zh-CN" altLang="en-US" sz="2600" b="1" dirty="0">
                <a:cs typeface="Times New Roman" panose="02020603050405020304" pitchFamily="18" charset="0"/>
              </a:rPr>
              <a:t>康有为逃往香港，梁启超逃往日本。</a:t>
            </a:r>
            <a:endParaRPr lang="zh-CN" altLang="en-US" sz="2600" b="1" dirty="0">
              <a:cs typeface="Times New Roman" panose="02020603050405020304" pitchFamily="18" charset="0"/>
            </a:endParaRPr>
          </a:p>
          <a:p>
            <a:pPr algn="just">
              <a:spcBef>
                <a:spcPct val="35000"/>
              </a:spcBef>
              <a:buNone/>
            </a:pPr>
            <a:r>
              <a:rPr lang="en-US" altLang="zh-CN" sz="2600" b="1" dirty="0">
                <a:cs typeface="Times New Roman" panose="02020603050405020304" pitchFamily="18" charset="0"/>
              </a:rPr>
              <a:t>  (3)</a:t>
            </a:r>
            <a:r>
              <a:rPr lang="zh-CN" altLang="en-US" sz="2600" b="1" dirty="0">
                <a:cs typeface="Times New Roman" panose="02020603050405020304" pitchFamily="18" charset="0"/>
              </a:rPr>
              <a:t>谭嗣同等</a:t>
            </a:r>
            <a:r>
              <a:rPr lang="zh-CN" altLang="en-US" sz="2600" b="1" dirty="0">
                <a:cs typeface="Times New Roman" panose="02020603050405020304" pitchFamily="18" charset="0"/>
                <a:hlinkClick r:id="rId1" action="ppaction://hlinksldjump"/>
              </a:rPr>
              <a:t>“</a:t>
            </a:r>
            <a:r>
              <a:rPr lang="zh-CN" altLang="en-US" sz="2600" b="1" u="sng" dirty="0">
                <a:cs typeface="Times New Roman" panose="02020603050405020304" pitchFamily="18" charset="0"/>
                <a:hlinkClick r:id="rId1" action="ppaction://hlinksldjump"/>
              </a:rPr>
              <a:t>戊戌六君子</a:t>
            </a:r>
            <a:r>
              <a:rPr lang="zh-CN" altLang="en-US" sz="2600" b="1" dirty="0">
                <a:cs typeface="Times New Roman" panose="02020603050405020304" pitchFamily="18" charset="0"/>
                <a:hlinkClick r:id="rId1" action="ppaction://hlinksldjump"/>
              </a:rPr>
              <a:t>”</a:t>
            </a:r>
            <a:r>
              <a:rPr lang="zh-CN" altLang="en-US" sz="2600" b="1" dirty="0">
                <a:cs typeface="Times New Roman" panose="02020603050405020304" pitchFamily="18" charset="0"/>
              </a:rPr>
              <a:t>被杀害。</a:t>
            </a:r>
            <a:endParaRPr lang="zh-CN" altLang="en-US" sz="2600" b="1" dirty="0">
              <a:cs typeface="Times New Roman" panose="02020603050405020304" pitchFamily="18" charset="0"/>
            </a:endParaRPr>
          </a:p>
          <a:p>
            <a:pPr algn="just">
              <a:spcBef>
                <a:spcPct val="35000"/>
              </a:spcBef>
              <a:buNone/>
            </a:pPr>
            <a:r>
              <a:rPr lang="en-US" altLang="zh-CN" sz="2600" b="1">
                <a:cs typeface="Times New Roman" panose="02020603050405020304" pitchFamily="18" charset="0"/>
              </a:rPr>
              <a:t>  (4)</a:t>
            </a:r>
            <a:r>
              <a:rPr lang="zh-CN" altLang="en-US" sz="2600" b="1" dirty="0">
                <a:cs typeface="Times New Roman" panose="02020603050405020304" pitchFamily="18" charset="0"/>
              </a:rPr>
              <a:t>京师大学堂得以保留。</a:t>
            </a:r>
            <a:endParaRPr lang="zh-CN" altLang="en-US" sz="2600" b="1" dirty="0">
              <a:cs typeface="Times New Roman" panose="02020603050405020304" pitchFamily="18" charset="0"/>
            </a:endParaRPr>
          </a:p>
          <a:p>
            <a:pPr algn="just">
              <a:spcBef>
                <a:spcPct val="35000"/>
              </a:spcBef>
              <a:buNone/>
            </a:pPr>
            <a:r>
              <a:rPr lang="en-US" altLang="zh-CN" sz="5800" b="1">
                <a:solidFill>
                  <a:srgbClr val="FF0000"/>
                </a:solidFill>
                <a:cs typeface="Times New Roman" panose="02020603050405020304" pitchFamily="18" charset="0"/>
              </a:rPr>
              <a:t>         </a:t>
            </a:r>
            <a:r>
              <a:rPr lang="en-US" altLang="zh-CN" sz="5800" b="1">
                <a:solidFill>
                  <a:srgbClr val="FF0000"/>
                </a:solidFill>
                <a:latin typeface="Times New Roman" panose="02020603050405020304" pitchFamily="18" charset="0"/>
                <a:ea typeface="Times New Roman" panose="02020603050405020304" pitchFamily="18" charset="0"/>
              </a:rPr>
              <a:t>——</a:t>
            </a:r>
            <a:r>
              <a:rPr lang="zh-CN" altLang="en-US" sz="5800" b="1" dirty="0">
                <a:solidFill>
                  <a:srgbClr val="FF0000"/>
                </a:solidFill>
                <a:cs typeface="Times New Roman" panose="02020603050405020304" pitchFamily="18" charset="0"/>
              </a:rPr>
              <a:t>变法失败</a:t>
            </a:r>
            <a:endParaRPr lang="zh-CN" altLang="en-US" sz="5800" b="1" dirty="0">
              <a:solidFill>
                <a:srgbClr val="FF0000"/>
              </a:solidFill>
              <a:ea typeface="Times New Roman" panose="02020603050405020304" pitchFamily="18" charset="0"/>
            </a:endParaRPr>
          </a:p>
        </p:txBody>
      </p:sp>
      <p:grpSp>
        <p:nvGrpSpPr>
          <p:cNvPr id="174086" name="Group 2"/>
          <p:cNvGrpSpPr/>
          <p:nvPr/>
        </p:nvGrpSpPr>
        <p:grpSpPr>
          <a:xfrm>
            <a:off x="827088" y="692150"/>
            <a:ext cx="7812087" cy="5732463"/>
            <a:chOff x="0" y="0"/>
            <a:chExt cx="5760" cy="4320"/>
          </a:xfrm>
        </p:grpSpPr>
        <p:pic>
          <p:nvPicPr>
            <p:cNvPr id="174087" name="Picture 3" descr="5"/>
            <p:cNvPicPr>
              <a:picLocks noChangeAspect="1"/>
            </p:cNvPicPr>
            <p:nvPr/>
          </p:nvPicPr>
          <p:blipFill>
            <a:blip r:embed="rId2"/>
            <a:stretch>
              <a:fillRect/>
            </a:stretch>
          </p:blipFill>
          <p:spPr>
            <a:xfrm>
              <a:off x="0" y="0"/>
              <a:ext cx="1927" cy="4320"/>
            </a:xfrm>
            <a:prstGeom prst="rect">
              <a:avLst/>
            </a:prstGeom>
            <a:noFill/>
            <a:ln w="9525">
              <a:noFill/>
            </a:ln>
          </p:spPr>
        </p:pic>
        <p:pic>
          <p:nvPicPr>
            <p:cNvPr id="174088" name="Picture 4" descr="光绪皇帝"/>
            <p:cNvPicPr>
              <a:picLocks noChangeAspect="1"/>
            </p:cNvPicPr>
            <p:nvPr/>
          </p:nvPicPr>
          <p:blipFill>
            <a:blip r:embed="rId3"/>
            <a:stretch>
              <a:fillRect/>
            </a:stretch>
          </p:blipFill>
          <p:spPr>
            <a:xfrm>
              <a:off x="1882" y="0"/>
              <a:ext cx="3878" cy="4320"/>
            </a:xfrm>
            <a:prstGeom prst="rect">
              <a:avLst/>
            </a:prstGeom>
            <a:noFill/>
            <a:ln w="9525">
              <a:noFill/>
            </a:ln>
          </p:spPr>
        </p:pic>
      </p:grpSp>
      <p:grpSp>
        <p:nvGrpSpPr>
          <p:cNvPr id="174089" name="组合 174088"/>
          <p:cNvGrpSpPr/>
          <p:nvPr/>
        </p:nvGrpSpPr>
        <p:grpSpPr>
          <a:xfrm>
            <a:off x="900113" y="333375"/>
            <a:ext cx="7740650" cy="6048375"/>
            <a:chOff x="0" y="0"/>
            <a:chExt cx="5760" cy="4320"/>
          </a:xfrm>
        </p:grpSpPr>
        <p:pic>
          <p:nvPicPr>
            <p:cNvPr id="174090" name="Picture 2" descr="京师大学堂牌匾"/>
            <p:cNvPicPr>
              <a:picLocks noChangeAspect="1"/>
            </p:cNvPicPr>
            <p:nvPr/>
          </p:nvPicPr>
          <p:blipFill>
            <a:blip r:embed="rId4"/>
            <a:stretch>
              <a:fillRect/>
            </a:stretch>
          </p:blipFill>
          <p:spPr>
            <a:xfrm>
              <a:off x="3648" y="0"/>
              <a:ext cx="2112" cy="4320"/>
            </a:xfrm>
            <a:prstGeom prst="rect">
              <a:avLst/>
            </a:prstGeom>
            <a:noFill/>
            <a:ln w="9525">
              <a:noFill/>
            </a:ln>
          </p:spPr>
        </p:pic>
        <p:pic>
          <p:nvPicPr>
            <p:cNvPr id="174091" name="Picture 3" descr="京师大学堂"/>
            <p:cNvPicPr>
              <a:picLocks noChangeAspect="1"/>
            </p:cNvPicPr>
            <p:nvPr/>
          </p:nvPicPr>
          <p:blipFill>
            <a:blip r:embed="rId5"/>
            <a:stretch>
              <a:fillRect/>
            </a:stretch>
          </p:blipFill>
          <p:spPr>
            <a:xfrm>
              <a:off x="0" y="0"/>
              <a:ext cx="3742" cy="432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82">
                                            <p:txEl>
                                              <p:charRg st="6" end="31"/>
                                            </p:txEl>
                                          </p:spTgt>
                                        </p:tgtEl>
                                        <p:attrNameLst>
                                          <p:attrName>style.visibility</p:attrName>
                                        </p:attrNameLst>
                                      </p:cBhvr>
                                      <p:to>
                                        <p:strVal val="visible"/>
                                      </p:to>
                                    </p:set>
                                    <p:animEffect transition="in" filter="blinds(horizontal)">
                                      <p:cBhvr>
                                        <p:cTn id="7" dur="500"/>
                                        <p:tgtEl>
                                          <p:spTgt spid="174082">
                                            <p:txEl>
                                              <p:charRg st="6"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086"/>
                                        </p:tgtEl>
                                        <p:attrNameLst>
                                          <p:attrName>style.visibility</p:attrName>
                                        </p:attrNameLst>
                                      </p:cBhvr>
                                      <p:to>
                                        <p:strVal val="visible"/>
                                      </p:to>
                                    </p:set>
                                    <p:animEffect transition="in" filter="blinds(horizontal)">
                                      <p:cBhvr>
                                        <p:cTn id="12" dur="500"/>
                                        <p:tgtEl>
                                          <p:spTgt spid="1740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74086"/>
                                        </p:tgtEl>
                                      </p:cBhvr>
                                    </p:animEffect>
                                    <p:set>
                                      <p:cBhvr>
                                        <p:cTn id="17" dur="1" fill="hold">
                                          <p:stCondLst>
                                            <p:cond delay="499"/>
                                          </p:stCondLst>
                                        </p:cTn>
                                        <p:tgtEl>
                                          <p:spTgt spid="17408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082">
                                            <p:txEl>
                                              <p:charRg st="31" end="53"/>
                                            </p:txEl>
                                          </p:spTgt>
                                        </p:tgtEl>
                                        <p:attrNameLst>
                                          <p:attrName>style.visibility</p:attrName>
                                        </p:attrNameLst>
                                      </p:cBhvr>
                                      <p:to>
                                        <p:strVal val="visible"/>
                                      </p:to>
                                    </p:set>
                                    <p:animEffect transition="in" filter="blinds(horizontal)">
                                      <p:cBhvr>
                                        <p:cTn id="22" dur="500"/>
                                        <p:tgtEl>
                                          <p:spTgt spid="174082">
                                            <p:txEl>
                                              <p:charRg st="31" end="5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082">
                                            <p:txEl>
                                              <p:charRg st="53" end="74"/>
                                            </p:txEl>
                                          </p:spTgt>
                                        </p:tgtEl>
                                        <p:attrNameLst>
                                          <p:attrName>style.visibility</p:attrName>
                                        </p:attrNameLst>
                                      </p:cBhvr>
                                      <p:to>
                                        <p:strVal val="visible"/>
                                      </p:to>
                                    </p:set>
                                    <p:animEffect transition="in" filter="blinds(horizontal)">
                                      <p:cBhvr>
                                        <p:cTn id="27" dur="500"/>
                                        <p:tgtEl>
                                          <p:spTgt spid="174082">
                                            <p:txEl>
                                              <p:charRg st="53" end="7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082">
                                            <p:txEl>
                                              <p:charRg st="74" end="90"/>
                                            </p:txEl>
                                          </p:spTgt>
                                        </p:tgtEl>
                                        <p:attrNameLst>
                                          <p:attrName>style.visibility</p:attrName>
                                        </p:attrNameLst>
                                      </p:cBhvr>
                                      <p:to>
                                        <p:strVal val="visible"/>
                                      </p:to>
                                    </p:set>
                                    <p:animEffect transition="in" filter="blinds(horizontal)">
                                      <p:cBhvr>
                                        <p:cTn id="32" dur="500"/>
                                        <p:tgtEl>
                                          <p:spTgt spid="174082">
                                            <p:txEl>
                                              <p:charRg st="74" end="9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4089"/>
                                        </p:tgtEl>
                                        <p:attrNameLst>
                                          <p:attrName>style.visibility</p:attrName>
                                        </p:attrNameLst>
                                      </p:cBhvr>
                                      <p:to>
                                        <p:strVal val="visible"/>
                                      </p:to>
                                    </p:set>
                                    <p:animEffect transition="in" filter="blinds(horizontal)">
                                      <p:cBhvr>
                                        <p:cTn id="37" dur="500"/>
                                        <p:tgtEl>
                                          <p:spTgt spid="17408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4089"/>
                                        </p:tgtEl>
                                      </p:cBhvr>
                                    </p:animEffect>
                                    <p:set>
                                      <p:cBhvr>
                                        <p:cTn id="42" dur="1" fill="hold">
                                          <p:stCondLst>
                                            <p:cond delay="499"/>
                                          </p:stCondLst>
                                        </p:cTn>
                                        <p:tgtEl>
                                          <p:spTgt spid="17408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4082">
                                            <p:txEl>
                                              <p:charRg st="90" end="106"/>
                                            </p:txEl>
                                          </p:spTgt>
                                        </p:tgtEl>
                                        <p:attrNameLst>
                                          <p:attrName>style.visibility</p:attrName>
                                        </p:attrNameLst>
                                      </p:cBhvr>
                                      <p:to>
                                        <p:strVal val="visible"/>
                                      </p:to>
                                    </p:set>
                                    <p:animEffect transition="in" filter="blinds(horizontal)">
                                      <p:cBhvr>
                                        <p:cTn id="47" dur="500"/>
                                        <p:tgtEl>
                                          <p:spTgt spid="174082">
                                            <p:txEl>
                                              <p:charRg st="90" end="1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16238" y="692150"/>
            <a:ext cx="46038" cy="5761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2" name="TextBox 4"/>
          <p:cNvSpPr txBox="1"/>
          <p:nvPr/>
        </p:nvSpPr>
        <p:spPr>
          <a:xfrm>
            <a:off x="2627313" y="44450"/>
            <a:ext cx="4392612" cy="646113"/>
          </a:xfrm>
          <a:prstGeom prst="rect">
            <a:avLst/>
          </a:prstGeom>
          <a:noFill/>
          <a:ln w="9525">
            <a:noFill/>
          </a:ln>
        </p:spPr>
        <p:txBody>
          <a:bodyPr anchor="t">
            <a:spAutoFit/>
          </a:bodyPr>
          <a:p>
            <a:r>
              <a:rPr lang="zh-CN" altLang="en-US" sz="3600" b="1" dirty="0">
                <a:solidFill>
                  <a:schemeClr val="bg1"/>
                </a:solidFill>
                <a:latin typeface="黑体" panose="02010609060101010101" pitchFamily="49" charset="-122"/>
                <a:ea typeface="黑体" panose="02010609060101010101" pitchFamily="49" charset="-122"/>
              </a:rPr>
              <a:t>第一幕   大势所趋</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5123" name="TextBox 6"/>
          <p:cNvSpPr txBox="1"/>
          <p:nvPr/>
        </p:nvSpPr>
        <p:spPr>
          <a:xfrm>
            <a:off x="2916238" y="981075"/>
            <a:ext cx="6192837" cy="2246313"/>
          </a:xfrm>
          <a:prstGeom prst="rect">
            <a:avLst/>
          </a:prstGeom>
          <a:noFill/>
          <a:ln w="9525">
            <a:noFill/>
          </a:ln>
        </p:spPr>
        <p:txBody>
          <a:bodyPr anchor="t">
            <a:spAutoFit/>
          </a:bodyPr>
          <a:p>
            <a:pPr algn="just"/>
            <a:r>
              <a:rPr lang="zh-CN" altLang="en-US" sz="2800" b="1" dirty="0">
                <a:latin typeface="Arial" panose="020B0604020202020204" pitchFamily="34" charset="0"/>
                <a:ea typeface="宋体" panose="02010600030101010101" pitchFamily="2" charset="-122"/>
              </a:rPr>
              <a:t>材料：</a:t>
            </a:r>
            <a:r>
              <a:rPr lang="zh-CN" altLang="zh-CN" sz="2800" b="1" dirty="0">
                <a:latin typeface="楷体" panose="02010609060101010101" pitchFamily="49" charset="-122"/>
                <a:ea typeface="楷体" panose="02010609060101010101" pitchFamily="49" charset="-122"/>
              </a:rPr>
              <a:t>吾国四千余年大梦之唤醒，实自甲午战败割台湾、偿二百兆以后始也我皇赫然发愤排群议冒疑难以实行变法自强之策……实</a:t>
            </a:r>
            <a:r>
              <a:rPr lang="zh-CN" altLang="zh-CN" sz="2800" b="1" dirty="0">
                <a:solidFill>
                  <a:srgbClr val="FF0000"/>
                </a:solidFill>
                <a:latin typeface="楷体" panose="02010609060101010101" pitchFamily="49" charset="-122"/>
                <a:ea typeface="楷体" panose="02010609060101010101" pitchFamily="49" charset="-122"/>
              </a:rPr>
              <a:t>大势所趋</a:t>
            </a:r>
            <a:r>
              <a:rPr lang="zh-CN" altLang="zh-CN" sz="2800" b="1" dirty="0">
                <a:latin typeface="楷体" panose="02010609060101010101" pitchFamily="49" charset="-122"/>
                <a:ea typeface="楷体" panose="02010609060101010101" pitchFamily="49" charset="-122"/>
              </a:rPr>
              <a:t>也。</a:t>
            </a:r>
            <a:endParaRPr lang="en-US" altLang="zh-CN" sz="2800" b="1" dirty="0">
              <a:latin typeface="楷体" panose="02010609060101010101" pitchFamily="49" charset="-122"/>
              <a:ea typeface="楷体" panose="02010609060101010101" pitchFamily="49" charset="-122"/>
            </a:endParaRPr>
          </a:p>
          <a:p>
            <a:pPr algn="just"/>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梁启超</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戊戌政变记</a:t>
            </a:r>
            <a:r>
              <a:rPr lang="en-US" altLang="zh-CN" sz="2800" b="1" dirty="0">
                <a:latin typeface="楷体" panose="02010609060101010101" pitchFamily="49" charset="-122"/>
                <a:ea typeface="楷体" panose="02010609060101010101" pitchFamily="49" charset="-122"/>
              </a:rPr>
              <a:t>》</a:t>
            </a:r>
            <a:endParaRPr lang="zh-CN" altLang="zh-CN" sz="2800" b="1" dirty="0">
              <a:latin typeface="楷体" panose="02010609060101010101" pitchFamily="49" charset="-122"/>
              <a:ea typeface="楷体" panose="02010609060101010101" pitchFamily="49" charset="-122"/>
            </a:endParaRPr>
          </a:p>
        </p:txBody>
      </p:sp>
      <p:sp>
        <p:nvSpPr>
          <p:cNvPr id="5124" name="TextBox 7"/>
          <p:cNvSpPr txBox="1"/>
          <p:nvPr/>
        </p:nvSpPr>
        <p:spPr>
          <a:xfrm>
            <a:off x="71438" y="962025"/>
            <a:ext cx="2700337" cy="522288"/>
          </a:xfrm>
          <a:prstGeom prst="rect">
            <a:avLst/>
          </a:prstGeom>
          <a:noFill/>
          <a:ln w="9525">
            <a:noFill/>
          </a:ln>
        </p:spPr>
        <p:txBody>
          <a:bodyPr anchor="t">
            <a:spAutoFit/>
          </a:bodyPr>
          <a:p>
            <a:r>
              <a:rPr lang="zh-CN" altLang="en-US" sz="2800" b="1" dirty="0">
                <a:solidFill>
                  <a:srgbClr val="FF0000"/>
                </a:solidFill>
                <a:latin typeface="黑体" panose="02010609060101010101" pitchFamily="49" charset="-122"/>
                <a:ea typeface="黑体" panose="02010609060101010101" pitchFamily="49" charset="-122"/>
              </a:rPr>
              <a:t>戊戌变法的背景</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125" name="TextBox 8"/>
          <p:cNvSpPr txBox="1"/>
          <p:nvPr/>
        </p:nvSpPr>
        <p:spPr>
          <a:xfrm>
            <a:off x="2987675" y="3500438"/>
            <a:ext cx="6154738" cy="831850"/>
          </a:xfrm>
          <a:prstGeom prst="rect">
            <a:avLst/>
          </a:prstGeom>
          <a:noFill/>
          <a:ln w="9525">
            <a:noFill/>
          </a:ln>
        </p:spPr>
        <p:txBody>
          <a:bodyPr anchor="t">
            <a:spAutoFit/>
          </a:bodyPr>
          <a:p>
            <a:pPr algn="just"/>
            <a:r>
              <a:rPr lang="zh-CN" altLang="en-US" sz="2400" b="1" dirty="0">
                <a:latin typeface="Arial" panose="020B0604020202020204" pitchFamily="34" charset="0"/>
                <a:ea typeface="宋体" panose="02010600030101010101" pitchFamily="2" charset="-122"/>
              </a:rPr>
              <a:t>依据材料结合所学知识指出梁启超所指的“大势”是什么？</a:t>
            </a:r>
            <a:endParaRPr lang="zh-CN" altLang="zh-CN" sz="2400" b="1" dirty="0">
              <a:latin typeface="楷体" panose="02010609060101010101" pitchFamily="49" charset="-122"/>
              <a:ea typeface="楷体" panose="02010609060101010101" pitchFamily="49" charset="-122"/>
            </a:endParaRPr>
          </a:p>
        </p:txBody>
      </p:sp>
      <p:sp>
        <p:nvSpPr>
          <p:cNvPr id="10" name="TextBox 9"/>
          <p:cNvSpPr txBox="1"/>
          <p:nvPr/>
        </p:nvSpPr>
        <p:spPr>
          <a:xfrm>
            <a:off x="0" y="1598613"/>
            <a:ext cx="2916238" cy="1385887"/>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a:t>
            </a:r>
            <a:r>
              <a:rPr lang="zh-CN" altLang="en-US" sz="2800" b="1" dirty="0">
                <a:solidFill>
                  <a:srgbClr val="FF0000"/>
                </a:solidFill>
                <a:latin typeface="Arial" panose="020B0604020202020204" pitchFamily="34" charset="0"/>
                <a:ea typeface="宋体" panose="02010600030101010101" pitchFamily="2" charset="-122"/>
              </a:rPr>
              <a:t>、世界潮流：发展资本主义是大势所趋。</a:t>
            </a:r>
            <a:endParaRPr lang="zh-CN" altLang="en-US"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1794" name="图片 161793" descr="刘光第"/>
          <p:cNvPicPr>
            <a:picLocks noChangeAspect="1"/>
          </p:cNvPicPr>
          <p:nvPr/>
        </p:nvPicPr>
        <p:blipFill>
          <a:blip r:embed="rId1"/>
          <a:stretch>
            <a:fillRect/>
          </a:stretch>
        </p:blipFill>
        <p:spPr>
          <a:xfrm>
            <a:off x="3132138" y="692150"/>
            <a:ext cx="3095625" cy="2322513"/>
          </a:xfrm>
          <a:prstGeom prst="rect">
            <a:avLst/>
          </a:prstGeom>
          <a:noFill/>
          <a:ln w="9525">
            <a:noFill/>
          </a:ln>
        </p:spPr>
      </p:pic>
      <p:pic>
        <p:nvPicPr>
          <p:cNvPr id="161795" name="图片 161794" descr="杨锐"/>
          <p:cNvPicPr>
            <a:picLocks noChangeAspect="1"/>
          </p:cNvPicPr>
          <p:nvPr/>
        </p:nvPicPr>
        <p:blipFill>
          <a:blip r:embed="rId2"/>
          <a:stretch>
            <a:fillRect/>
          </a:stretch>
        </p:blipFill>
        <p:spPr>
          <a:xfrm>
            <a:off x="6300788" y="981075"/>
            <a:ext cx="2843212" cy="2132013"/>
          </a:xfrm>
          <a:prstGeom prst="rect">
            <a:avLst/>
          </a:prstGeom>
          <a:noFill/>
          <a:ln w="9525">
            <a:noFill/>
          </a:ln>
        </p:spPr>
      </p:pic>
      <p:pic>
        <p:nvPicPr>
          <p:cNvPr id="161796" name="图片 161795" descr="杨深秀"/>
          <p:cNvPicPr>
            <a:picLocks noChangeAspect="1"/>
          </p:cNvPicPr>
          <p:nvPr/>
        </p:nvPicPr>
        <p:blipFill>
          <a:blip r:embed="rId3"/>
          <a:stretch>
            <a:fillRect/>
          </a:stretch>
        </p:blipFill>
        <p:spPr>
          <a:xfrm>
            <a:off x="0" y="4365625"/>
            <a:ext cx="2987675" cy="2241550"/>
          </a:xfrm>
          <a:prstGeom prst="rect">
            <a:avLst/>
          </a:prstGeom>
          <a:noFill/>
          <a:ln w="9525">
            <a:noFill/>
          </a:ln>
        </p:spPr>
      </p:pic>
      <p:pic>
        <p:nvPicPr>
          <p:cNvPr id="161797" name="图片 161796" descr="康广仁"/>
          <p:cNvPicPr>
            <a:picLocks noChangeAspect="1"/>
          </p:cNvPicPr>
          <p:nvPr/>
        </p:nvPicPr>
        <p:blipFill>
          <a:blip r:embed="rId4"/>
          <a:stretch>
            <a:fillRect/>
          </a:stretch>
        </p:blipFill>
        <p:spPr>
          <a:xfrm>
            <a:off x="3238500" y="3819525"/>
            <a:ext cx="3133725" cy="2351088"/>
          </a:xfrm>
          <a:prstGeom prst="rect">
            <a:avLst/>
          </a:prstGeom>
          <a:noFill/>
          <a:ln w="9525">
            <a:noFill/>
          </a:ln>
        </p:spPr>
      </p:pic>
      <p:pic>
        <p:nvPicPr>
          <p:cNvPr id="161798" name="图片 161797" descr="林旭"/>
          <p:cNvPicPr>
            <a:picLocks noChangeAspect="1"/>
          </p:cNvPicPr>
          <p:nvPr/>
        </p:nvPicPr>
        <p:blipFill>
          <a:blip r:embed="rId5"/>
          <a:stretch>
            <a:fillRect/>
          </a:stretch>
        </p:blipFill>
        <p:spPr>
          <a:xfrm>
            <a:off x="6477000" y="3860800"/>
            <a:ext cx="2667000" cy="2000250"/>
          </a:xfrm>
          <a:prstGeom prst="rect">
            <a:avLst/>
          </a:prstGeom>
          <a:noFill/>
          <a:ln w="9525">
            <a:noFill/>
          </a:ln>
        </p:spPr>
      </p:pic>
      <p:sp>
        <p:nvSpPr>
          <p:cNvPr id="161799" name="文本框 161798"/>
          <p:cNvSpPr txBox="1"/>
          <p:nvPr/>
        </p:nvSpPr>
        <p:spPr>
          <a:xfrm>
            <a:off x="755650" y="2565400"/>
            <a:ext cx="12192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谭嗣同</a:t>
            </a:r>
            <a:endParaRPr lang="zh-CN" altLang="en-US" sz="2400" b="1" dirty="0">
              <a:latin typeface="Times New Roman" panose="02020603050405020304" pitchFamily="18" charset="0"/>
            </a:endParaRPr>
          </a:p>
        </p:txBody>
      </p:sp>
      <p:sp>
        <p:nvSpPr>
          <p:cNvPr id="161800" name="文本框 161799"/>
          <p:cNvSpPr txBox="1"/>
          <p:nvPr/>
        </p:nvSpPr>
        <p:spPr>
          <a:xfrm>
            <a:off x="3995738" y="2997200"/>
            <a:ext cx="1219200" cy="457200"/>
          </a:xfrm>
          <a:prstGeom prst="rect">
            <a:avLst/>
          </a:prstGeom>
          <a:noFill/>
          <a:ln w="9525">
            <a:noFill/>
          </a:ln>
        </p:spPr>
        <p:txBody>
          <a:bodyPr>
            <a:spAutoFit/>
          </a:bodyPr>
          <a:p>
            <a:pPr algn="ctr">
              <a:spcBef>
                <a:spcPct val="50000"/>
              </a:spcBef>
            </a:pPr>
            <a:r>
              <a:rPr lang="zh-CN" altLang="en-US" sz="2400" b="1" dirty="0">
                <a:latin typeface="Times New Roman" panose="02020603050405020304" pitchFamily="18" charset="0"/>
              </a:rPr>
              <a:t>刘光第</a:t>
            </a:r>
            <a:endParaRPr lang="zh-CN" altLang="en-US" sz="2400" b="1" dirty="0">
              <a:latin typeface="Times New Roman" panose="02020603050405020304" pitchFamily="18" charset="0"/>
            </a:endParaRPr>
          </a:p>
        </p:txBody>
      </p:sp>
      <p:sp>
        <p:nvSpPr>
          <p:cNvPr id="161801" name="文本框 161800"/>
          <p:cNvSpPr txBox="1"/>
          <p:nvPr/>
        </p:nvSpPr>
        <p:spPr>
          <a:xfrm>
            <a:off x="7380288" y="3141663"/>
            <a:ext cx="12192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杨　锐</a:t>
            </a:r>
            <a:endParaRPr lang="zh-CN" altLang="en-US" sz="2400" b="1" dirty="0">
              <a:latin typeface="Times New Roman" panose="02020603050405020304" pitchFamily="18" charset="0"/>
            </a:endParaRPr>
          </a:p>
        </p:txBody>
      </p:sp>
      <p:sp>
        <p:nvSpPr>
          <p:cNvPr id="161802" name="文本框 161801"/>
          <p:cNvSpPr txBox="1"/>
          <p:nvPr/>
        </p:nvSpPr>
        <p:spPr>
          <a:xfrm>
            <a:off x="827088" y="3860800"/>
            <a:ext cx="12192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杨深秀</a:t>
            </a:r>
            <a:endParaRPr lang="zh-CN" altLang="en-US" sz="2400" b="1" dirty="0">
              <a:latin typeface="Times New Roman" panose="02020603050405020304" pitchFamily="18" charset="0"/>
            </a:endParaRPr>
          </a:p>
        </p:txBody>
      </p:sp>
      <p:sp>
        <p:nvSpPr>
          <p:cNvPr id="161803" name="文本框 161802"/>
          <p:cNvSpPr txBox="1"/>
          <p:nvPr/>
        </p:nvSpPr>
        <p:spPr>
          <a:xfrm>
            <a:off x="4427538" y="6165850"/>
            <a:ext cx="1219200" cy="457200"/>
          </a:xfrm>
          <a:prstGeom prst="rect">
            <a:avLst/>
          </a:prstGeom>
          <a:noFill/>
          <a:ln w="9525">
            <a:noFill/>
          </a:ln>
        </p:spPr>
        <p:txBody>
          <a:bodyPr>
            <a:spAutoFit/>
          </a:bodyPr>
          <a:p>
            <a:pPr algn="ctr">
              <a:spcBef>
                <a:spcPct val="50000"/>
              </a:spcBef>
            </a:pPr>
            <a:r>
              <a:rPr lang="zh-CN" altLang="en-US" sz="2400" b="1" dirty="0">
                <a:latin typeface="Times New Roman" panose="02020603050405020304" pitchFamily="18" charset="0"/>
              </a:rPr>
              <a:t>康广仁</a:t>
            </a:r>
            <a:endParaRPr lang="zh-CN" altLang="en-US" sz="2400" b="1" dirty="0">
              <a:latin typeface="Times New Roman" panose="02020603050405020304" pitchFamily="18" charset="0"/>
            </a:endParaRPr>
          </a:p>
        </p:txBody>
      </p:sp>
      <p:pic>
        <p:nvPicPr>
          <p:cNvPr id="161804" name="图片 161803" descr="谭嗣同"/>
          <p:cNvPicPr>
            <a:picLocks noChangeAspect="1"/>
          </p:cNvPicPr>
          <p:nvPr/>
        </p:nvPicPr>
        <p:blipFill>
          <a:blip r:embed="rId6"/>
          <a:stretch>
            <a:fillRect/>
          </a:stretch>
        </p:blipFill>
        <p:spPr>
          <a:xfrm>
            <a:off x="0" y="260350"/>
            <a:ext cx="2987675" cy="2241550"/>
          </a:xfrm>
          <a:prstGeom prst="rect">
            <a:avLst/>
          </a:prstGeom>
          <a:noFill/>
          <a:ln w="9525">
            <a:noFill/>
          </a:ln>
        </p:spPr>
      </p:pic>
      <p:sp>
        <p:nvSpPr>
          <p:cNvPr id="161805" name="文本框 161804"/>
          <p:cNvSpPr txBox="1"/>
          <p:nvPr/>
        </p:nvSpPr>
        <p:spPr>
          <a:xfrm>
            <a:off x="7164388" y="5876925"/>
            <a:ext cx="1219200" cy="457200"/>
          </a:xfrm>
          <a:prstGeom prst="rect">
            <a:avLst/>
          </a:prstGeom>
          <a:noFill/>
          <a:ln w="9525">
            <a:noFill/>
          </a:ln>
        </p:spPr>
        <p:txBody>
          <a:bodyPr>
            <a:spAutoFit/>
          </a:bodyPr>
          <a:p>
            <a:pPr algn="ctr">
              <a:spcBef>
                <a:spcPct val="50000"/>
              </a:spcBef>
            </a:pPr>
            <a:r>
              <a:rPr lang="zh-CN" altLang="en-US" sz="2400" b="1" dirty="0">
                <a:latin typeface="Times New Roman" panose="02020603050405020304" pitchFamily="18" charset="0"/>
              </a:rPr>
              <a:t>林旭</a:t>
            </a:r>
            <a:endParaRPr lang="zh-CN" altLang="en-US" sz="2400" b="1" dirty="0">
              <a:latin typeface="Times New Roman" panose="02020603050405020304" pitchFamily="18" charset="0"/>
            </a:endParaRPr>
          </a:p>
        </p:txBody>
      </p:sp>
      <p:sp>
        <p:nvSpPr>
          <p:cNvPr id="161806" name="矩形 161805"/>
          <p:cNvSpPr/>
          <p:nvPr/>
        </p:nvSpPr>
        <p:spPr>
          <a:xfrm>
            <a:off x="6227763" y="260350"/>
            <a:ext cx="2224087" cy="579438"/>
          </a:xfrm>
          <a:prstGeom prst="rect">
            <a:avLst/>
          </a:prstGeom>
          <a:noFill/>
          <a:ln w="9525">
            <a:noFill/>
          </a:ln>
        </p:spPr>
        <p:txBody>
          <a:bodyPr wrap="none" anchor="t">
            <a:spAutoFit/>
          </a:bodyPr>
          <a:p>
            <a:pPr>
              <a:spcBef>
                <a:spcPct val="50000"/>
              </a:spcBef>
            </a:pPr>
            <a:r>
              <a:rPr lang="zh-CN" altLang="en-US" sz="3200" b="1" dirty="0">
                <a:solidFill>
                  <a:srgbClr val="FF3300"/>
                </a:solidFill>
                <a:effectLst>
                  <a:outerShdw blurRad="38100" dist="38100" dir="2700000">
                    <a:srgbClr val="C0C0C0"/>
                  </a:outerShdw>
                </a:effectLst>
                <a:latin typeface="楷体_GB2312" pitchFamily="49" charset="-122"/>
                <a:ea typeface="楷体_GB2312" pitchFamily="49" charset="-122"/>
              </a:rPr>
              <a:t>戊戌六君子</a:t>
            </a:r>
            <a:endParaRPr lang="zh-CN" altLang="en-US" sz="3200" b="1" dirty="0">
              <a:solidFill>
                <a:srgbClr val="FF3300"/>
              </a:solidFill>
              <a:effectLst>
                <a:outerShdw blurRad="38100" dist="38100" dir="2700000">
                  <a:srgbClr val="C0C0C0"/>
                </a:outerShdw>
              </a:effectLst>
              <a:latin typeface="楷体_GB2312" pitchFamily="49" charset="-122"/>
              <a:ea typeface="楷体_GB2312"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59746" name="文本框 159745"/>
          <p:cNvSpPr txBox="1"/>
          <p:nvPr/>
        </p:nvSpPr>
        <p:spPr>
          <a:xfrm>
            <a:off x="7770813" y="304800"/>
            <a:ext cx="915987" cy="6400800"/>
          </a:xfrm>
          <a:prstGeom prst="rect">
            <a:avLst/>
          </a:prstGeom>
          <a:noFill/>
          <a:ln w="9525">
            <a:noFill/>
          </a:ln>
        </p:spPr>
        <p:txBody>
          <a:bodyPr vert="eaVert">
            <a:spAutoFit/>
          </a:bodyPr>
          <a:p>
            <a:pPr>
              <a:spcBef>
                <a:spcPct val="50000"/>
              </a:spcBef>
            </a:pPr>
            <a:r>
              <a:rPr lang="zh-CN" altLang="en-US" sz="4000" b="1" dirty="0">
                <a:latin typeface="Times New Roman" panose="02020603050405020304" pitchFamily="18" charset="0"/>
                <a:ea typeface="黑体" panose="02010609060101010101" pitchFamily="49" charset="-122"/>
              </a:rPr>
              <a:t>                    </a:t>
            </a:r>
            <a:r>
              <a:rPr lang="en-US" altLang="zh-CN" sz="4800" b="1" dirty="0">
                <a:solidFill>
                  <a:srgbClr val="FF0000"/>
                </a:solidFill>
                <a:latin typeface="Arial" panose="020B0604020202020204" pitchFamily="34" charset="0"/>
                <a:ea typeface="华文新魏" pitchFamily="2" charset="-122"/>
              </a:rPr>
              <a:t>——</a:t>
            </a:r>
            <a:r>
              <a:rPr lang="zh-CN" altLang="en-US" sz="4800" b="1" dirty="0">
                <a:solidFill>
                  <a:srgbClr val="FF0000"/>
                </a:solidFill>
                <a:latin typeface="Times New Roman" panose="02020603050405020304" pitchFamily="18" charset="0"/>
                <a:ea typeface="华文新魏" pitchFamily="2" charset="-122"/>
                <a:hlinkClick r:id="rId1" action="ppaction://hlinkfile"/>
              </a:rPr>
              <a:t>谭嗣同</a:t>
            </a:r>
            <a:endParaRPr lang="zh-CN" altLang="en-US" sz="4800" b="1" dirty="0">
              <a:solidFill>
                <a:srgbClr val="FF0000"/>
              </a:solidFill>
              <a:latin typeface="Times New Roman" panose="02020603050405020304" pitchFamily="18" charset="0"/>
              <a:ea typeface="华文新魏" pitchFamily="2" charset="-122"/>
            </a:endParaRPr>
          </a:p>
        </p:txBody>
      </p:sp>
      <p:sp>
        <p:nvSpPr>
          <p:cNvPr id="159747" name="文本框 159746"/>
          <p:cNvSpPr txBox="1"/>
          <p:nvPr/>
        </p:nvSpPr>
        <p:spPr>
          <a:xfrm>
            <a:off x="5715000" y="685800"/>
            <a:ext cx="2239963" cy="6172200"/>
          </a:xfrm>
          <a:prstGeom prst="rect">
            <a:avLst/>
          </a:prstGeom>
          <a:noFill/>
          <a:ln w="9525">
            <a:noFill/>
          </a:ln>
        </p:spPr>
        <p:txBody>
          <a:bodyPr vert="eaVert">
            <a:spAutoFit/>
          </a:bodyPr>
          <a:p>
            <a:pPr>
              <a:spcBef>
                <a:spcPct val="50000"/>
              </a:spcBef>
            </a:pPr>
            <a:r>
              <a:rPr lang="zh-CN" altLang="en-US" sz="5400" b="1" dirty="0">
                <a:solidFill>
                  <a:srgbClr val="FF0000"/>
                </a:solidFill>
                <a:latin typeface="Times New Roman" panose="02020603050405020304" pitchFamily="18" charset="0"/>
                <a:ea typeface="华文新魏" pitchFamily="2" charset="-122"/>
              </a:rPr>
              <a:t>我自横刀向天笑，</a:t>
            </a:r>
            <a:endParaRPr lang="zh-CN" altLang="en-US" sz="5400" b="1" dirty="0">
              <a:solidFill>
                <a:srgbClr val="FF0000"/>
              </a:solidFill>
              <a:latin typeface="Times New Roman" panose="02020603050405020304" pitchFamily="18" charset="0"/>
              <a:ea typeface="华文新魏" pitchFamily="2" charset="-122"/>
            </a:endParaRPr>
          </a:p>
          <a:p>
            <a:pPr>
              <a:spcBef>
                <a:spcPct val="50000"/>
              </a:spcBef>
            </a:pPr>
            <a:r>
              <a:rPr lang="zh-CN" altLang="en-US" sz="5400" b="1" dirty="0">
                <a:solidFill>
                  <a:srgbClr val="FF0000"/>
                </a:solidFill>
                <a:latin typeface="Times New Roman" panose="02020603050405020304" pitchFamily="18" charset="0"/>
                <a:ea typeface="华文新魏" pitchFamily="2" charset="-122"/>
              </a:rPr>
              <a:t>去留肝胆两昆仑。</a:t>
            </a:r>
            <a:endParaRPr lang="zh-CN" altLang="en-US" sz="5400" b="1" dirty="0">
              <a:solidFill>
                <a:srgbClr val="FF0000"/>
              </a:solidFill>
              <a:latin typeface="Times New Roman" panose="02020603050405020304" pitchFamily="18" charset="0"/>
              <a:ea typeface="华文新魏" pitchFamily="2" charset="-122"/>
            </a:endParaRPr>
          </a:p>
        </p:txBody>
      </p:sp>
      <p:pic>
        <p:nvPicPr>
          <p:cNvPr id="159748" name="图片 159747" descr="kuaizai"/>
          <p:cNvPicPr>
            <a:picLocks noChangeAspect="1"/>
          </p:cNvPicPr>
          <p:nvPr/>
        </p:nvPicPr>
        <p:blipFill>
          <a:blip r:embed="rId2"/>
          <a:stretch>
            <a:fillRect/>
          </a:stretch>
        </p:blipFill>
        <p:spPr>
          <a:xfrm>
            <a:off x="0" y="914400"/>
            <a:ext cx="5867400" cy="5943600"/>
          </a:xfrm>
          <a:prstGeom prst="rect">
            <a:avLst/>
          </a:prstGeom>
          <a:noFill/>
          <a:ln w="9525">
            <a:noFill/>
          </a:ln>
        </p:spPr>
      </p:pic>
      <p:sp>
        <p:nvSpPr>
          <p:cNvPr id="159749" name="文本框 159748"/>
          <p:cNvSpPr txBox="1"/>
          <p:nvPr/>
        </p:nvSpPr>
        <p:spPr>
          <a:xfrm>
            <a:off x="228600" y="152400"/>
            <a:ext cx="4114800" cy="366713"/>
          </a:xfrm>
          <a:prstGeom prst="rect">
            <a:avLst/>
          </a:prstGeom>
          <a:noFill/>
          <a:ln w="9525">
            <a:noFill/>
          </a:ln>
        </p:spPr>
        <p:txBody>
          <a:bodyPr>
            <a:spAutoFit/>
          </a:bodyPr>
          <a:p>
            <a:pPr>
              <a:spcBef>
                <a:spcPct val="50000"/>
              </a:spcBef>
            </a:pPr>
            <a:endParaRPr lang="zh-CN" altLang="en-US" sz="2400" dirty="0">
              <a:latin typeface="Times New Roman" panose="02020603050405020304" pitchFamily="18" charset="0"/>
              <a:ea typeface="黑体" panose="02010609060101010101" pitchFamily="49" charset="-122"/>
            </a:endParaRPr>
          </a:p>
        </p:txBody>
      </p:sp>
      <p:sp>
        <p:nvSpPr>
          <p:cNvPr id="159750" name="矩形 159749"/>
          <p:cNvSpPr/>
          <p:nvPr/>
        </p:nvSpPr>
        <p:spPr>
          <a:xfrm>
            <a:off x="179388" y="260350"/>
            <a:ext cx="2476500" cy="136842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eaLnBrk="0" hangingPunct="0"/>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感悟历史</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59751" name="文本框 159750"/>
          <p:cNvSpPr txBox="1"/>
          <p:nvPr/>
        </p:nvSpPr>
        <p:spPr>
          <a:xfrm>
            <a:off x="1042988" y="2060575"/>
            <a:ext cx="7127875" cy="3382963"/>
          </a:xfrm>
          <a:prstGeom prst="rect">
            <a:avLst/>
          </a:prstGeom>
          <a:solidFill>
            <a:srgbClr val="FFCC99"/>
          </a:solidFill>
          <a:ln w="9525">
            <a:noFill/>
          </a:ln>
        </p:spPr>
        <p:txBody>
          <a:bodyPr>
            <a:spAutoFit/>
          </a:bodyPr>
          <a:p>
            <a:pPr>
              <a:spcBef>
                <a:spcPct val="50000"/>
              </a:spcBef>
            </a:pPr>
            <a:r>
              <a:rPr lang="zh-CN" altLang="en-US" sz="3600" b="1" dirty="0">
                <a:latin typeface="华文行楷" pitchFamily="2" charset="-122"/>
                <a:ea typeface="华文行楷" pitchFamily="2" charset="-122"/>
              </a:rPr>
              <a:t>勇士已去，精神永存，血的教训，睡狮梦醒。在将踏入另一个世纪门槛的时候，每一个探索中国自强之路的中国人，都不会忘记维新志士们的呐喊和他们所留下的那一串带血的脚印。 这就是中国精神！</a:t>
            </a:r>
            <a:endParaRPr lang="zh-CN" altLang="en-US" sz="3600" b="1" dirty="0">
              <a:latin typeface="华文行楷" pitchFamily="2" charset="-122"/>
              <a:ea typeface="华文行楷" pitchFamily="2" charset="-122"/>
            </a:endParaRPr>
          </a:p>
        </p:txBody>
      </p:sp>
      <p:sp>
        <p:nvSpPr>
          <p:cNvPr id="159752" name="文本框 159751"/>
          <p:cNvSpPr txBox="1"/>
          <p:nvPr/>
        </p:nvSpPr>
        <p:spPr>
          <a:xfrm>
            <a:off x="1406525" y="1622425"/>
            <a:ext cx="6765925" cy="701675"/>
          </a:xfrm>
          <a:prstGeom prst="rect">
            <a:avLst/>
          </a:prstGeom>
          <a:noFill/>
          <a:ln w="9525">
            <a:noFill/>
          </a:ln>
        </p:spPr>
        <p:txBody>
          <a:bodyPr>
            <a:spAutoFit/>
          </a:bodyPr>
          <a:p>
            <a:endParaRPr lang="zh-CN" altLang="en-US" sz="4000" b="1" dirty="0">
              <a:latin typeface="Times New Roman" panose="02020603050405020304" pitchFamily="18" charset="0"/>
              <a:ea typeface="华文新魏" pitchFamily="2" charset="-122"/>
            </a:endParaRPr>
          </a:p>
        </p:txBody>
      </p:sp>
      <p:sp>
        <p:nvSpPr>
          <p:cNvPr id="159754" name="动作按钮: 结束 159753">
            <a:hlinkClick r:id="rId3" action="ppaction://hlinksldjump"/>
          </p:cNvPr>
          <p:cNvSpPr/>
          <p:nvPr/>
        </p:nvSpPr>
        <p:spPr>
          <a:xfrm>
            <a:off x="8459788" y="6453188"/>
            <a:ext cx="684212" cy="404812"/>
          </a:xfrm>
          <a:prstGeom prst="actionButtonEnd">
            <a:avLst/>
          </a:prstGeom>
          <a:solidFill>
            <a:srgbClr val="FFCCFF"/>
          </a:solidFill>
          <a:ln w="9525">
            <a:noFill/>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1"/>
                                        </p:tgtEl>
                                        <p:attrNameLst>
                                          <p:attrName>style.visibility</p:attrName>
                                        </p:attrNameLst>
                                      </p:cBhvr>
                                      <p:to>
                                        <p:strVal val="visible"/>
                                      </p:to>
                                    </p:set>
                                    <p:anim calcmode="lin" valueType="num">
                                      <p:cBhvr additive="base">
                                        <p:cTn id="7" dur="500" fill="hold"/>
                                        <p:tgtEl>
                                          <p:spTgt spid="159751"/>
                                        </p:tgtEl>
                                        <p:attrNameLst>
                                          <p:attrName>ppt_x</p:attrName>
                                        </p:attrNameLst>
                                      </p:cBhvr>
                                      <p:tavLst>
                                        <p:tav tm="0">
                                          <p:val>
                                            <p:strVal val="#ppt_x"/>
                                          </p:val>
                                        </p:tav>
                                        <p:tav tm="100000">
                                          <p:val>
                                            <p:strVal val="#ppt_x"/>
                                          </p:val>
                                        </p:tav>
                                      </p:tavLst>
                                    </p:anim>
                                    <p:anim calcmode="lin" valueType="num">
                                      <p:cBhvr additive="base">
                                        <p:cTn id="8"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9754"/>
                                        </p:tgtEl>
                                        <p:attrNameLst>
                                          <p:attrName>style.visibility</p:attrName>
                                        </p:attrNameLst>
                                      </p:cBhvr>
                                      <p:to>
                                        <p:strVal val="visible"/>
                                      </p:to>
                                    </p:set>
                                    <p:animEffect transition="in" filter="blinds(horizontal)">
                                      <p:cBhvr>
                                        <p:cTn id="13" dur="5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WordArt 2"/>
          <p:cNvSpPr>
            <a:spLocks noTextEdit="1"/>
          </p:cNvSpPr>
          <p:nvPr/>
        </p:nvSpPr>
        <p:spPr>
          <a:xfrm>
            <a:off x="238125" y="111125"/>
            <a:ext cx="3600450" cy="844550"/>
          </a:xfrm>
          <a:prstGeom prst="rect">
            <a:avLst/>
          </a:prstGeom>
        </p:spPr>
        <p:txBody>
          <a:bodyPr wrap="none" fromWordArt="1">
            <a:prstTxWarp prst="textCurveUp">
              <a:avLst>
                <a:gd name="adj" fmla="val 45977"/>
              </a:avLst>
            </a:prstTxWarp>
            <a:normAutofit/>
          </a:bodyPr>
          <a:p>
            <a:pPr algn="ctr" eaLnBrk="0" hangingPunct="0"/>
            <a:r>
              <a:rPr lang="zh-CN" altLang="en-US" sz="4000">
                <a:solidFill>
                  <a:srgbClr val="FF0000"/>
                </a:solidFill>
                <a:latin typeface="隶书" charset="0"/>
                <a:ea typeface="隶书" charset="0"/>
              </a:rPr>
              <a:t>改革失败的原因</a:t>
            </a:r>
            <a:endParaRPr lang="zh-CN" altLang="en-US" sz="4000">
              <a:solidFill>
                <a:srgbClr val="FF0000"/>
              </a:solidFill>
              <a:latin typeface="隶书" charset="0"/>
              <a:ea typeface="隶书" charset="0"/>
            </a:endParaRPr>
          </a:p>
        </p:txBody>
      </p:sp>
      <p:sp>
        <p:nvSpPr>
          <p:cNvPr id="111619" name="Text Box 3"/>
          <p:cNvSpPr txBox="1">
            <a:spLocks noChangeArrowheads="1"/>
          </p:cNvSpPr>
          <p:nvPr/>
        </p:nvSpPr>
        <p:spPr bwMode="auto">
          <a:xfrm>
            <a:off x="331788" y="966788"/>
            <a:ext cx="8451850" cy="5322888"/>
          </a:xfrm>
          <a:prstGeom prst="rect">
            <a:avLst/>
          </a:prstGeom>
          <a:noFill/>
          <a:ln w="9525">
            <a:noFill/>
            <a:miter lim="800000"/>
          </a:ln>
        </p:spPr>
        <p:txBody>
          <a:bodyPr>
            <a:spAutoFit/>
          </a:bodyPr>
          <a:p>
            <a:pPr>
              <a:lnSpc>
                <a:spcPct val="90000"/>
              </a:lnSpc>
              <a:spcBef>
                <a:spcPct val="35000"/>
              </a:spcBef>
            </a:pPr>
            <a:r>
              <a:rPr lang="zh-CN" altLang="en-US" sz="3200" b="1" dirty="0">
                <a:effectLst>
                  <a:outerShdw blurRad="38100" dist="38100" dir="2700000">
                    <a:srgbClr val="C0C0C0"/>
                  </a:outerShdw>
                </a:effectLst>
                <a:latin typeface="华文新魏" pitchFamily="2" charset="-122"/>
                <a:ea typeface="华文新魏" pitchFamily="2" charset="-122"/>
              </a:rPr>
              <a:t>客观原因：</a:t>
            </a:r>
            <a:endParaRPr lang="zh-CN" altLang="en-US" sz="3200" b="1" dirty="0">
              <a:effectLst>
                <a:outerShdw blurRad="38100" dist="38100" dir="2700000">
                  <a:srgbClr val="C0C0C0"/>
                </a:outerShdw>
              </a:effectLst>
              <a:latin typeface="华文新魏" pitchFamily="2" charset="-122"/>
              <a:ea typeface="华文新魏" pitchFamily="2" charset="-122"/>
            </a:endParaRPr>
          </a:p>
          <a:p>
            <a:pPr>
              <a:lnSpc>
                <a:spcPct val="90000"/>
              </a:lnSpc>
              <a:spcBef>
                <a:spcPct val="35000"/>
              </a:spcBef>
            </a:pPr>
            <a:r>
              <a:rPr lang="zh-CN" altLang="en-US" sz="3200" b="1" dirty="0">
                <a:effectLst>
                  <a:outerShdw blurRad="38100" dist="38100" dir="2700000">
                    <a:srgbClr val="C0C0C0"/>
                  </a:outerShdw>
                </a:effectLst>
                <a:latin typeface="华文新魏" pitchFamily="2" charset="-122"/>
                <a:ea typeface="华文新魏" pitchFamily="2" charset="-122"/>
              </a:rPr>
              <a:t>　　</a:t>
            </a:r>
            <a:r>
              <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rPr>
              <a:t>封建顽固势力的阻挠和破坏。</a:t>
            </a:r>
            <a:endPar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endParaRPr>
          </a:p>
          <a:p>
            <a:pPr>
              <a:lnSpc>
                <a:spcPct val="90000"/>
              </a:lnSpc>
              <a:spcBef>
                <a:spcPct val="35000"/>
              </a:spcBef>
            </a:pPr>
            <a:r>
              <a:rPr lang="zh-CN" altLang="en-US" sz="3200" b="1" dirty="0">
                <a:effectLst>
                  <a:outerShdw blurRad="38100" dist="38100" dir="2700000">
                    <a:srgbClr val="C0C0C0"/>
                  </a:outerShdw>
                </a:effectLst>
                <a:latin typeface="华文新魏" pitchFamily="2" charset="-122"/>
                <a:ea typeface="华文新魏" pitchFamily="2" charset="-122"/>
              </a:rPr>
              <a:t>主观原因：</a:t>
            </a:r>
            <a:endParaRPr lang="zh-CN" altLang="en-US" sz="3200" b="1" dirty="0">
              <a:effectLst>
                <a:outerShdw blurRad="38100" dist="38100" dir="2700000">
                  <a:srgbClr val="C0C0C0"/>
                </a:outerShdw>
              </a:effectLst>
              <a:latin typeface="华文新魏" pitchFamily="2" charset="-122"/>
              <a:ea typeface="华文新魏" pitchFamily="2" charset="-122"/>
            </a:endParaRPr>
          </a:p>
          <a:p>
            <a:pPr>
              <a:lnSpc>
                <a:spcPct val="90000"/>
              </a:lnSpc>
              <a:spcBef>
                <a:spcPct val="35000"/>
              </a:spcBef>
            </a:pPr>
            <a:r>
              <a:rPr lang="zh-CN" altLang="en-US" sz="3200" b="1" dirty="0">
                <a:solidFill>
                  <a:srgbClr val="FFFF00"/>
                </a:solidFill>
                <a:effectLst>
                  <a:outerShdw blurRad="38100" dist="38100" dir="2700000">
                    <a:srgbClr val="C0C0C0"/>
                  </a:outerShdw>
                </a:effectLst>
                <a:latin typeface="华文新魏" pitchFamily="2" charset="-122"/>
                <a:ea typeface="华文新魏" pitchFamily="2" charset="-122"/>
              </a:rPr>
              <a:t>　　</a:t>
            </a:r>
            <a:r>
              <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rPr>
              <a:t>资产阶级维新派缺乏反帝反封建的勇气</a:t>
            </a:r>
            <a:r>
              <a:rPr lang="zh-CN" altLang="en-US" sz="3200" b="1" dirty="0">
                <a:effectLst>
                  <a:outerShdw blurRad="38100" dist="38100" dir="2700000">
                    <a:srgbClr val="C0C0C0"/>
                  </a:outerShdw>
                </a:effectLst>
                <a:latin typeface="华文新魏" pitchFamily="2" charset="-122"/>
                <a:ea typeface="华文新魏" pitchFamily="2" charset="-122"/>
              </a:rPr>
              <a:t>（依靠没有实权的皇帝，对封建势力和列强寄予幻想）</a:t>
            </a:r>
            <a:r>
              <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rPr>
              <a:t>；没有得到人民群众的支持。变法措施急于求成。</a:t>
            </a:r>
            <a:endPar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endParaRPr>
          </a:p>
          <a:p>
            <a:pPr>
              <a:lnSpc>
                <a:spcPct val="90000"/>
              </a:lnSpc>
              <a:spcBef>
                <a:spcPct val="35000"/>
              </a:spcBef>
            </a:pPr>
            <a:r>
              <a:rPr lang="zh-CN" altLang="en-US" sz="3200" b="1" dirty="0">
                <a:effectLst>
                  <a:outerShdw blurRad="38100" dist="38100" dir="2700000">
                    <a:srgbClr val="C0C0C0"/>
                  </a:outerShdw>
                </a:effectLst>
                <a:latin typeface="华文新魏" pitchFamily="2" charset="-122"/>
                <a:ea typeface="华文新魏" pitchFamily="2" charset="-122"/>
              </a:rPr>
              <a:t>根本原因：</a:t>
            </a:r>
            <a:endParaRPr lang="zh-CN" altLang="en-US" sz="3200" b="1" dirty="0">
              <a:effectLst>
                <a:outerShdw blurRad="38100" dist="38100" dir="2700000">
                  <a:srgbClr val="C0C0C0"/>
                </a:outerShdw>
              </a:effectLst>
              <a:latin typeface="华文新魏" pitchFamily="2" charset="-122"/>
              <a:ea typeface="华文新魏" pitchFamily="2" charset="-122"/>
            </a:endParaRPr>
          </a:p>
          <a:p>
            <a:pPr>
              <a:lnSpc>
                <a:spcPct val="90000"/>
              </a:lnSpc>
              <a:spcBef>
                <a:spcPct val="35000"/>
              </a:spcBef>
            </a:pPr>
            <a:r>
              <a:rPr lang="zh-CN" altLang="en-US" sz="3200" b="1" dirty="0">
                <a:solidFill>
                  <a:srgbClr val="FFFF00"/>
                </a:solidFill>
                <a:effectLst>
                  <a:outerShdw blurRad="38100" dist="38100" dir="2700000">
                    <a:srgbClr val="C0C0C0"/>
                  </a:outerShdw>
                </a:effectLst>
                <a:latin typeface="华文新魏" pitchFamily="2" charset="-122"/>
                <a:ea typeface="华文新魏" pitchFamily="2" charset="-122"/>
              </a:rPr>
              <a:t>　　</a:t>
            </a:r>
            <a:r>
              <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rPr>
              <a:t>资产阶级维新派势力过于弱小，而封建顽固势力过于强大。</a:t>
            </a:r>
            <a:endParaRPr lang="zh-CN" altLang="en-US" sz="3200" b="1" dirty="0">
              <a:solidFill>
                <a:srgbClr val="0000FF"/>
              </a:solidFill>
              <a:effectLst>
                <a:outerShdw blurRad="38100" dist="38100" dir="2700000">
                  <a:srgbClr val="C0C0C0"/>
                </a:outerShdw>
              </a:effectLst>
              <a:latin typeface="华文新魏" pitchFamily="2" charset="-122"/>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1619">
                                            <p:txEl>
                                              <p:charRg st="0" end="6"/>
                                            </p:txEl>
                                          </p:spTgt>
                                        </p:tgtEl>
                                        <p:attrNameLst>
                                          <p:attrName>style.visibility</p:attrName>
                                        </p:attrNameLst>
                                      </p:cBhvr>
                                      <p:to>
                                        <p:strVal val="visible"/>
                                      </p:to>
                                    </p:set>
                                    <p:anim calcmode="lin" valueType="num">
                                      <p:cBhvr>
                                        <p:cTn id="7" dur="1000" fill="hold"/>
                                        <p:tgtEl>
                                          <p:spTgt spid="111619">
                                            <p:txEl>
                                              <p:charRg st="0" end="6"/>
                                            </p:txEl>
                                          </p:spTgt>
                                        </p:tgtEl>
                                        <p:attrNameLst>
                                          <p:attrName>ppt_x</p:attrName>
                                        </p:attrNameLst>
                                      </p:cBhvr>
                                      <p:tavLst>
                                        <p:tav tm="0">
                                          <p:val>
                                            <p:strVal val="#ppt_x-.2"/>
                                          </p:val>
                                        </p:tav>
                                        <p:tav tm="100000">
                                          <p:val>
                                            <p:strVal val="#ppt_x"/>
                                          </p:val>
                                        </p:tav>
                                      </p:tavLst>
                                    </p:anim>
                                    <p:anim calcmode="lin" valueType="num">
                                      <p:cBhvr>
                                        <p:cTn id="8" dur="1000" fill="hold"/>
                                        <p:tgtEl>
                                          <p:spTgt spid="111619">
                                            <p:txEl>
                                              <p:charRg st="0" end="6"/>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619">
                                            <p:txEl>
                                              <p:charRg st="0"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1619">
                                            <p:txEl>
                                              <p:charRg st="6" end="22"/>
                                            </p:txEl>
                                          </p:spTgt>
                                        </p:tgtEl>
                                        <p:attrNameLst>
                                          <p:attrName>style.visibility</p:attrName>
                                        </p:attrNameLst>
                                      </p:cBhvr>
                                      <p:to>
                                        <p:strVal val="visible"/>
                                      </p:to>
                                    </p:set>
                                    <p:animEffect transition="in" filter="blinds(horizontal)">
                                      <p:cBhvr>
                                        <p:cTn id="14" dur="500"/>
                                        <p:tgtEl>
                                          <p:spTgt spid="111619">
                                            <p:txEl>
                                              <p:charRg st="6" end="22"/>
                                            </p:txEl>
                                          </p:spTgt>
                                        </p:tgtEl>
                                      </p:cBhvr>
                                    </p:animEffect>
                                  </p:childTnLst>
                                </p:cTn>
                              </p:par>
                            </p:childTnLst>
                          </p:cTn>
                        </p:par>
                        <p:par>
                          <p:cTn id="15" fill="hold">
                            <p:stCondLst>
                              <p:cond delay="500"/>
                            </p:stCondLst>
                            <p:childTnLst>
                              <p:par>
                                <p:cTn id="16" presetID="29" presetClass="entr" presetSubtype="0" fill="hold" grpId="0" nodeType="afterEffect">
                                  <p:stCondLst>
                                    <p:cond delay="0"/>
                                  </p:stCondLst>
                                  <p:childTnLst>
                                    <p:set>
                                      <p:cBhvr>
                                        <p:cTn id="17" dur="1" fill="hold">
                                          <p:stCondLst>
                                            <p:cond delay="0"/>
                                          </p:stCondLst>
                                        </p:cTn>
                                        <p:tgtEl>
                                          <p:spTgt spid="111619">
                                            <p:txEl>
                                              <p:charRg st="22" end="28"/>
                                            </p:txEl>
                                          </p:spTgt>
                                        </p:tgtEl>
                                        <p:attrNameLst>
                                          <p:attrName>style.visibility</p:attrName>
                                        </p:attrNameLst>
                                      </p:cBhvr>
                                      <p:to>
                                        <p:strVal val="visible"/>
                                      </p:to>
                                    </p:set>
                                    <p:anim calcmode="lin" valueType="num">
                                      <p:cBhvr>
                                        <p:cTn id="18" dur="1000" fill="hold"/>
                                        <p:tgtEl>
                                          <p:spTgt spid="111619">
                                            <p:txEl>
                                              <p:charRg st="22" end="28"/>
                                            </p:txEl>
                                          </p:spTgt>
                                        </p:tgtEl>
                                        <p:attrNameLst>
                                          <p:attrName>ppt_x</p:attrName>
                                        </p:attrNameLst>
                                      </p:cBhvr>
                                      <p:tavLst>
                                        <p:tav tm="0">
                                          <p:val>
                                            <p:strVal val="#ppt_x-.2"/>
                                          </p:val>
                                        </p:tav>
                                        <p:tav tm="100000">
                                          <p:val>
                                            <p:strVal val="#ppt_x"/>
                                          </p:val>
                                        </p:tav>
                                      </p:tavLst>
                                    </p:anim>
                                    <p:anim calcmode="lin" valueType="num">
                                      <p:cBhvr>
                                        <p:cTn id="19" dur="1000" fill="hold"/>
                                        <p:tgtEl>
                                          <p:spTgt spid="111619">
                                            <p:txEl>
                                              <p:charRg st="22" end="28"/>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1619">
                                            <p:txEl>
                                              <p:charRg st="22" end="2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1619">
                                            <p:txEl>
                                              <p:charRg st="28" end="94"/>
                                            </p:txEl>
                                          </p:spTgt>
                                        </p:tgtEl>
                                        <p:attrNameLst>
                                          <p:attrName>style.visibility</p:attrName>
                                        </p:attrNameLst>
                                      </p:cBhvr>
                                      <p:to>
                                        <p:strVal val="visible"/>
                                      </p:to>
                                    </p:set>
                                    <p:animEffect transition="in" filter="blinds(horizontal)">
                                      <p:cBhvr>
                                        <p:cTn id="25" dur="500"/>
                                        <p:tgtEl>
                                          <p:spTgt spid="111619">
                                            <p:txEl>
                                              <p:charRg st="28" end="94"/>
                                            </p:txEl>
                                          </p:spTgt>
                                        </p:tgtEl>
                                      </p:cBhvr>
                                    </p:animEffect>
                                  </p:childTnLst>
                                </p:cTn>
                              </p:par>
                            </p:childTnLst>
                          </p:cTn>
                        </p:par>
                        <p:par>
                          <p:cTn id="26" fill="hold">
                            <p:stCondLst>
                              <p:cond delay="500"/>
                            </p:stCondLst>
                            <p:childTnLst>
                              <p:par>
                                <p:cTn id="27" presetID="29" presetClass="entr" presetSubtype="0" fill="hold" grpId="0" nodeType="afterEffect">
                                  <p:stCondLst>
                                    <p:cond delay="0"/>
                                  </p:stCondLst>
                                  <p:childTnLst>
                                    <p:set>
                                      <p:cBhvr>
                                        <p:cTn id="28" dur="1" fill="hold">
                                          <p:stCondLst>
                                            <p:cond delay="0"/>
                                          </p:stCondLst>
                                        </p:cTn>
                                        <p:tgtEl>
                                          <p:spTgt spid="111619">
                                            <p:txEl>
                                              <p:charRg st="94" end="100"/>
                                            </p:txEl>
                                          </p:spTgt>
                                        </p:tgtEl>
                                        <p:attrNameLst>
                                          <p:attrName>style.visibility</p:attrName>
                                        </p:attrNameLst>
                                      </p:cBhvr>
                                      <p:to>
                                        <p:strVal val="visible"/>
                                      </p:to>
                                    </p:set>
                                    <p:anim calcmode="lin" valueType="num">
                                      <p:cBhvr>
                                        <p:cTn id="29" dur="1000" fill="hold"/>
                                        <p:tgtEl>
                                          <p:spTgt spid="111619">
                                            <p:txEl>
                                              <p:charRg st="94" end="100"/>
                                            </p:txEl>
                                          </p:spTgt>
                                        </p:tgtEl>
                                        <p:attrNameLst>
                                          <p:attrName>ppt_x</p:attrName>
                                        </p:attrNameLst>
                                      </p:cBhvr>
                                      <p:tavLst>
                                        <p:tav tm="0">
                                          <p:val>
                                            <p:strVal val="#ppt_x-.2"/>
                                          </p:val>
                                        </p:tav>
                                        <p:tav tm="100000">
                                          <p:val>
                                            <p:strVal val="#ppt_x"/>
                                          </p:val>
                                        </p:tav>
                                      </p:tavLst>
                                    </p:anim>
                                    <p:anim calcmode="lin" valueType="num">
                                      <p:cBhvr>
                                        <p:cTn id="30" dur="1000" fill="hold"/>
                                        <p:tgtEl>
                                          <p:spTgt spid="111619">
                                            <p:txEl>
                                              <p:charRg st="94" end="10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1619">
                                            <p:txEl>
                                              <p:charRg st="94" end="10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1619">
                                            <p:txEl>
                                              <p:charRg st="100" end="129"/>
                                            </p:txEl>
                                          </p:spTgt>
                                        </p:tgtEl>
                                        <p:attrNameLst>
                                          <p:attrName>style.visibility</p:attrName>
                                        </p:attrNameLst>
                                      </p:cBhvr>
                                      <p:to>
                                        <p:strVal val="visible"/>
                                      </p:to>
                                    </p:set>
                                    <p:animEffect transition="in" filter="blinds(horizontal)">
                                      <p:cBhvr>
                                        <p:cTn id="36" dur="500"/>
                                        <p:tgtEl>
                                          <p:spTgt spid="111619">
                                            <p:txEl>
                                              <p:charRg st="100"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占位符 104449"/>
          <p:cNvSpPr>
            <a:spLocks noGrp="1"/>
          </p:cNvSpPr>
          <p:nvPr>
            <p:ph type="body" idx="1"/>
          </p:nvPr>
        </p:nvSpPr>
        <p:spPr>
          <a:xfrm>
            <a:off x="225425" y="534988"/>
            <a:ext cx="8713788" cy="4838700"/>
          </a:xfrm>
        </p:spPr>
        <p:txBody>
          <a:bodyPr/>
          <a:p>
            <a:pPr algn="just">
              <a:buNone/>
            </a:pPr>
            <a:r>
              <a:rPr lang="zh-CN" altLang="en-US" b="1" dirty="0">
                <a:latin typeface="华文中宋" pitchFamily="2" charset="-122"/>
                <a:ea typeface="华文中宋" pitchFamily="2" charset="-122"/>
              </a:rPr>
              <a:t>三、戊戌余音</a:t>
            </a:r>
            <a:endParaRPr lang="zh-CN" altLang="en-US" b="1" dirty="0">
              <a:latin typeface="华文中宋" pitchFamily="2" charset="-122"/>
              <a:ea typeface="华文中宋" pitchFamily="2" charset="-122"/>
            </a:endParaRPr>
          </a:p>
          <a:p>
            <a:pPr algn="just">
              <a:buNone/>
            </a:pPr>
            <a:r>
              <a:rPr lang="en-US" altLang="zh-CN" sz="2800" b="1">
                <a:latin typeface="华文中宋" pitchFamily="2" charset="-122"/>
                <a:ea typeface="华文中宋" pitchFamily="2" charset="-122"/>
              </a:rPr>
              <a:t>1.  </a:t>
            </a:r>
            <a:r>
              <a:rPr lang="zh-CN" altLang="en-US" sz="2800" b="1" dirty="0">
                <a:latin typeface="华文中宋" pitchFamily="2" charset="-122"/>
                <a:ea typeface="华文中宋" pitchFamily="2" charset="-122"/>
              </a:rPr>
              <a:t>性质：</a:t>
            </a:r>
            <a:endParaRPr lang="zh-CN" altLang="en-US" sz="2800" b="1" dirty="0">
              <a:latin typeface="华文中宋" pitchFamily="2" charset="-122"/>
              <a:ea typeface="华文中宋" pitchFamily="2" charset="-122"/>
            </a:endParaRPr>
          </a:p>
          <a:p>
            <a:pPr algn="just">
              <a:lnSpc>
                <a:spcPct val="95000"/>
              </a:lnSpc>
              <a:spcBef>
                <a:spcPct val="35000"/>
              </a:spcBef>
              <a:buNone/>
            </a:pPr>
            <a:r>
              <a:rPr lang="en-US" altLang="zh-CN" sz="2800" b="1">
                <a:latin typeface="华文中宋" pitchFamily="2" charset="-122"/>
                <a:ea typeface="华文中宋" pitchFamily="2" charset="-122"/>
              </a:rPr>
              <a:t>2</a:t>
            </a:r>
            <a:r>
              <a:rPr lang="zh-CN" altLang="en-US" sz="2800" b="1" dirty="0">
                <a:latin typeface="华文中宋" pitchFamily="2" charset="-122"/>
                <a:ea typeface="华文中宋" pitchFamily="2" charset="-122"/>
              </a:rPr>
              <a:t>．消极影响：戊戌变法的失败，使中国与</a:t>
            </a:r>
            <a:r>
              <a:rPr lang="zh-CN" altLang="en-US" sz="2800" b="1" dirty="0">
                <a:solidFill>
                  <a:srgbClr val="FF0000"/>
                </a:solidFill>
                <a:latin typeface="华文中宋" pitchFamily="2" charset="-122"/>
                <a:ea typeface="华文中宋" pitchFamily="2" charset="-122"/>
              </a:rPr>
              <a:t>西方先进</a:t>
            </a:r>
            <a:r>
              <a:rPr lang="zh-CN" altLang="en-US" sz="2800" b="1" dirty="0">
                <a:latin typeface="华文中宋" pitchFamily="2" charset="-122"/>
                <a:ea typeface="华文中宋" pitchFamily="2" charset="-122"/>
              </a:rPr>
              <a:t>国家的差距拉得更大了。</a:t>
            </a:r>
            <a:endParaRPr lang="zh-CN" altLang="en-US" sz="2800" b="1" dirty="0">
              <a:latin typeface="华文中宋" pitchFamily="2" charset="-122"/>
              <a:ea typeface="华文中宋" pitchFamily="2" charset="-122"/>
            </a:endParaRPr>
          </a:p>
          <a:p>
            <a:pPr algn="just">
              <a:lnSpc>
                <a:spcPct val="95000"/>
              </a:lnSpc>
              <a:spcBef>
                <a:spcPct val="35000"/>
              </a:spcBef>
              <a:buNone/>
            </a:pPr>
            <a:r>
              <a:rPr lang="en-US" altLang="zh-CN" sz="2800" b="1">
                <a:latin typeface="华文中宋" pitchFamily="2" charset="-122"/>
                <a:ea typeface="华文中宋" pitchFamily="2" charset="-122"/>
              </a:rPr>
              <a:t>3</a:t>
            </a:r>
            <a:r>
              <a:rPr lang="zh-CN" altLang="en-US" sz="2800" b="1" dirty="0">
                <a:latin typeface="华文中宋" pitchFamily="2" charset="-122"/>
                <a:ea typeface="华文中宋" pitchFamily="2" charset="-122"/>
              </a:rPr>
              <a:t>．积极影响</a:t>
            </a:r>
            <a:endParaRPr lang="zh-CN" altLang="en-US" sz="2800" b="1" dirty="0">
              <a:latin typeface="华文中宋" pitchFamily="2" charset="-122"/>
              <a:ea typeface="华文中宋" pitchFamily="2" charset="-122"/>
            </a:endParaRPr>
          </a:p>
          <a:p>
            <a:pPr algn="just">
              <a:lnSpc>
                <a:spcPct val="95000"/>
              </a:lnSpc>
              <a:spcBef>
                <a:spcPct val="35000"/>
              </a:spcBef>
              <a:buNone/>
            </a:pPr>
            <a:r>
              <a:rPr lang="en-US" altLang="zh-CN" sz="2800" b="1">
                <a:latin typeface="华文中宋" pitchFamily="2" charset="-122"/>
                <a:ea typeface="华文中宋" pitchFamily="2" charset="-122"/>
              </a:rPr>
              <a:t>(1)</a:t>
            </a:r>
            <a:r>
              <a:rPr lang="zh-CN" altLang="en-US" sz="2800" b="1" dirty="0">
                <a:latin typeface="华文中宋" pitchFamily="2" charset="-122"/>
                <a:ea typeface="华文中宋" pitchFamily="2" charset="-122"/>
              </a:rPr>
              <a:t>广泛传播了维新思想，学习西学成为社会时尚。</a:t>
            </a:r>
            <a:endParaRPr lang="zh-CN" altLang="en-US" sz="2800" b="1" dirty="0">
              <a:latin typeface="华文中宋" pitchFamily="2" charset="-122"/>
              <a:ea typeface="华文中宋" pitchFamily="2" charset="-122"/>
            </a:endParaRPr>
          </a:p>
          <a:p>
            <a:pPr algn="just">
              <a:lnSpc>
                <a:spcPct val="95000"/>
              </a:lnSpc>
              <a:spcBef>
                <a:spcPct val="35000"/>
              </a:spcBef>
              <a:buNone/>
            </a:pPr>
            <a:r>
              <a:rPr lang="en-US" altLang="zh-CN" sz="2800" b="1">
                <a:latin typeface="华文中宋" pitchFamily="2" charset="-122"/>
                <a:ea typeface="华文中宋" pitchFamily="2" charset="-122"/>
              </a:rPr>
              <a:t>(2)“</a:t>
            </a:r>
            <a:r>
              <a:rPr lang="zh-CN" altLang="en-US" sz="2800" b="1" dirty="0">
                <a:latin typeface="华文中宋" pitchFamily="2" charset="-122"/>
                <a:ea typeface="华文中宋" pitchFamily="2" charset="-122"/>
              </a:rPr>
              <a:t>变革”成为不可遏制的</a:t>
            </a:r>
            <a:r>
              <a:rPr lang="zh-CN" altLang="en-US" sz="2800" b="1" dirty="0">
                <a:solidFill>
                  <a:srgbClr val="FF0000"/>
                </a:solidFill>
                <a:latin typeface="华文中宋" pitchFamily="2" charset="-122"/>
                <a:ea typeface="华文中宋" pitchFamily="2" charset="-122"/>
              </a:rPr>
              <a:t>思想潮流</a:t>
            </a:r>
            <a:r>
              <a:rPr lang="zh-CN" altLang="en-US" sz="2800" b="1" dirty="0">
                <a:latin typeface="华文中宋" pitchFamily="2" charset="-122"/>
                <a:ea typeface="华文中宋" pitchFamily="2" charset="-122"/>
              </a:rPr>
              <a:t>。</a:t>
            </a:r>
            <a:endParaRPr lang="zh-CN" altLang="en-US" sz="2800" b="1" dirty="0">
              <a:latin typeface="华文中宋" pitchFamily="2" charset="-122"/>
              <a:ea typeface="华文中宋" pitchFamily="2" charset="-122"/>
            </a:endParaRPr>
          </a:p>
          <a:p>
            <a:pPr algn="just">
              <a:lnSpc>
                <a:spcPct val="95000"/>
              </a:lnSpc>
              <a:spcBef>
                <a:spcPct val="35000"/>
              </a:spcBef>
              <a:buNone/>
            </a:pPr>
            <a:r>
              <a:rPr lang="en-US" altLang="zh-CN" sz="2800" b="1">
                <a:latin typeface="华文中宋" pitchFamily="2" charset="-122"/>
                <a:ea typeface="华文中宋" pitchFamily="2" charset="-122"/>
              </a:rPr>
              <a:t>(3)</a:t>
            </a:r>
            <a:r>
              <a:rPr lang="zh-CN" altLang="en-US" sz="2800" b="1" dirty="0">
                <a:latin typeface="华文中宋" pitchFamily="2" charset="-122"/>
                <a:ea typeface="华文中宋" pitchFamily="2" charset="-122"/>
              </a:rPr>
              <a:t>促进了中华民族的觉醒，唤起了人们的近代民族意识，促进了</a:t>
            </a:r>
            <a:r>
              <a:rPr lang="zh-CN" altLang="en-US" sz="2800" b="1" dirty="0">
                <a:solidFill>
                  <a:srgbClr val="FF0000"/>
                </a:solidFill>
                <a:latin typeface="华文中宋" pitchFamily="2" charset="-122"/>
                <a:ea typeface="华文中宋" pitchFamily="2" charset="-122"/>
              </a:rPr>
              <a:t>资产阶级革命</a:t>
            </a:r>
            <a:r>
              <a:rPr lang="zh-CN" altLang="en-US" sz="2800" b="1" dirty="0">
                <a:latin typeface="华文中宋" pitchFamily="2" charset="-122"/>
                <a:ea typeface="华文中宋" pitchFamily="2" charset="-122"/>
              </a:rPr>
              <a:t>时代的迅速到来。</a:t>
            </a:r>
            <a:endParaRPr lang="zh-CN" altLang="en-US" sz="2800" b="1"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0">
                                            <p:txEl>
                                              <p:charRg st="15" end="50"/>
                                            </p:txEl>
                                          </p:spTgt>
                                        </p:tgtEl>
                                        <p:attrNameLst>
                                          <p:attrName>style.visibility</p:attrName>
                                        </p:attrNameLst>
                                      </p:cBhvr>
                                      <p:to>
                                        <p:strVal val="visible"/>
                                      </p:to>
                                    </p:set>
                                    <p:animEffect transition="in" filter="blinds(horizontal)">
                                      <p:cBhvr>
                                        <p:cTn id="7" dur="500"/>
                                        <p:tgtEl>
                                          <p:spTgt spid="104450">
                                            <p:txEl>
                                              <p:charRg st="15"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0">
                                            <p:txEl>
                                              <p:charRg st="50" end="57"/>
                                            </p:txEl>
                                          </p:spTgt>
                                        </p:tgtEl>
                                        <p:attrNameLst>
                                          <p:attrName>style.visibility</p:attrName>
                                        </p:attrNameLst>
                                      </p:cBhvr>
                                      <p:to>
                                        <p:strVal val="visible"/>
                                      </p:to>
                                    </p:set>
                                    <p:animEffect transition="in" filter="blinds(horizontal)">
                                      <p:cBhvr>
                                        <p:cTn id="12" dur="500"/>
                                        <p:tgtEl>
                                          <p:spTgt spid="104450">
                                            <p:txEl>
                                              <p:charRg st="50" end="5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450">
                                            <p:txEl>
                                              <p:charRg st="57" end="82"/>
                                            </p:txEl>
                                          </p:spTgt>
                                        </p:tgtEl>
                                        <p:attrNameLst>
                                          <p:attrName>style.visibility</p:attrName>
                                        </p:attrNameLst>
                                      </p:cBhvr>
                                      <p:to>
                                        <p:strVal val="visible"/>
                                      </p:to>
                                    </p:set>
                                    <p:animEffect transition="in" filter="blinds(horizontal)">
                                      <p:cBhvr>
                                        <p:cTn id="17" dur="500"/>
                                        <p:tgtEl>
                                          <p:spTgt spid="104450">
                                            <p:txEl>
                                              <p:charRg st="57" end="8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450">
                                            <p:txEl>
                                              <p:charRg st="82" end="102"/>
                                            </p:txEl>
                                          </p:spTgt>
                                        </p:tgtEl>
                                        <p:attrNameLst>
                                          <p:attrName>style.visibility</p:attrName>
                                        </p:attrNameLst>
                                      </p:cBhvr>
                                      <p:to>
                                        <p:strVal val="visible"/>
                                      </p:to>
                                    </p:set>
                                    <p:animEffect transition="in" filter="blinds(horizontal)">
                                      <p:cBhvr>
                                        <p:cTn id="22" dur="500"/>
                                        <p:tgtEl>
                                          <p:spTgt spid="104450">
                                            <p:txEl>
                                              <p:charRg st="82" end="10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50">
                                            <p:txEl>
                                              <p:charRg st="102" end="147"/>
                                            </p:txEl>
                                          </p:spTgt>
                                        </p:tgtEl>
                                        <p:attrNameLst>
                                          <p:attrName>style.visibility</p:attrName>
                                        </p:attrNameLst>
                                      </p:cBhvr>
                                      <p:to>
                                        <p:strVal val="visible"/>
                                      </p:to>
                                    </p:set>
                                    <p:animEffect transition="in" filter="blinds(horizontal)">
                                      <p:cBhvr>
                                        <p:cTn id="27" dur="500"/>
                                        <p:tgtEl>
                                          <p:spTgt spid="104450">
                                            <p:txEl>
                                              <p:charRg st="102" end="1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文本占位符 111617"/>
          <p:cNvSpPr>
            <a:spLocks noGrp="1"/>
          </p:cNvSpPr>
          <p:nvPr>
            <p:ph type="body" idx="1"/>
          </p:nvPr>
        </p:nvSpPr>
        <p:spPr>
          <a:xfrm>
            <a:off x="225425" y="608013"/>
            <a:ext cx="8713788" cy="4692650"/>
          </a:xfrm>
        </p:spPr>
        <p:txBody>
          <a:bodyPr/>
          <a:p>
            <a:pPr algn="just">
              <a:buNone/>
            </a:pPr>
            <a:r>
              <a:rPr lang="zh-CN" altLang="en-US" b="1" dirty="0">
                <a:latin typeface="华文新魏" pitchFamily="2" charset="-122"/>
                <a:ea typeface="华文新魏" pitchFamily="2" charset="-122"/>
              </a:rPr>
              <a:t>戊戌变法的历史意义是什么？</a:t>
            </a:r>
            <a:endParaRPr lang="zh-CN" altLang="en-US" b="1" dirty="0">
              <a:solidFill>
                <a:srgbClr val="FF0000"/>
              </a:solidFill>
              <a:latin typeface="华文新魏" pitchFamily="2" charset="-122"/>
              <a:ea typeface="华文新魏" pitchFamily="2" charset="-122"/>
            </a:endParaRPr>
          </a:p>
          <a:p>
            <a:pPr algn="just">
              <a:lnSpc>
                <a:spcPct val="95000"/>
              </a:lnSpc>
              <a:spcBef>
                <a:spcPct val="35000"/>
              </a:spcBef>
              <a:buNone/>
            </a:pPr>
            <a:r>
              <a:rPr lang="zh-CN" altLang="en-US" sz="2800" b="1" dirty="0">
                <a:solidFill>
                  <a:srgbClr val="FF0000"/>
                </a:solidFill>
                <a:latin typeface="华文新魏" pitchFamily="2" charset="-122"/>
                <a:ea typeface="华文新魏" pitchFamily="2" charset="-122"/>
              </a:rPr>
              <a:t>提示：</a:t>
            </a:r>
            <a:r>
              <a:rPr lang="zh-CN" altLang="en-US" sz="2800" b="1" dirty="0">
                <a:latin typeface="华文新魏" pitchFamily="2" charset="-122"/>
                <a:ea typeface="华文新魏" pitchFamily="2" charset="-122"/>
              </a:rPr>
              <a:t>　</a:t>
            </a:r>
            <a:endParaRPr lang="zh-CN" altLang="en-US" sz="2800" b="1" dirty="0">
              <a:latin typeface="华文新魏" pitchFamily="2" charset="-122"/>
              <a:ea typeface="华文新魏" pitchFamily="2" charset="-122"/>
            </a:endParaRPr>
          </a:p>
          <a:p>
            <a:pPr algn="just">
              <a:lnSpc>
                <a:spcPct val="95000"/>
              </a:lnSpc>
              <a:spcBef>
                <a:spcPct val="35000"/>
              </a:spcBef>
              <a:buNone/>
            </a:pPr>
            <a:r>
              <a:rPr lang="en-US" altLang="zh-CN" sz="2800" b="1">
                <a:latin typeface="华文新魏" pitchFamily="2" charset="-122"/>
                <a:ea typeface="华文新魏" pitchFamily="2" charset="-122"/>
              </a:rPr>
              <a:t>(1)</a:t>
            </a:r>
            <a:r>
              <a:rPr lang="zh-CN" altLang="en-US" sz="2800" b="1" dirty="0">
                <a:latin typeface="华文新魏" pitchFamily="2" charset="-122"/>
                <a:ea typeface="华文新魏" pitchFamily="2" charset="-122"/>
              </a:rPr>
              <a:t>变法具有鲜明的爱国性质，是一场试图通过改革来救亡图存的爱国政治运动，极大地激发了中国人民的爱国热情。</a:t>
            </a:r>
            <a:endParaRPr lang="zh-CN" altLang="en-US" sz="2800" b="1" dirty="0">
              <a:latin typeface="华文新魏" pitchFamily="2" charset="-122"/>
              <a:ea typeface="华文新魏" pitchFamily="2" charset="-122"/>
            </a:endParaRPr>
          </a:p>
          <a:p>
            <a:pPr algn="just">
              <a:lnSpc>
                <a:spcPct val="95000"/>
              </a:lnSpc>
              <a:spcBef>
                <a:spcPct val="35000"/>
              </a:spcBef>
              <a:buNone/>
            </a:pPr>
            <a:r>
              <a:rPr lang="en-US" altLang="zh-CN" sz="2800" b="1">
                <a:latin typeface="华文新魏" pitchFamily="2" charset="-122"/>
                <a:ea typeface="华文新魏" pitchFamily="2" charset="-122"/>
              </a:rPr>
              <a:t>(2)</a:t>
            </a:r>
            <a:r>
              <a:rPr lang="zh-CN" altLang="en-US" sz="2800" b="1" dirty="0">
                <a:latin typeface="华文新魏" pitchFamily="2" charset="-122"/>
                <a:ea typeface="华文新魏" pitchFamily="2" charset="-122"/>
              </a:rPr>
              <a:t>是一场自上而下的资产阶级政治改革运动，其基本主张是要求发展资本主义，符合历史发展趋势。</a:t>
            </a:r>
            <a:endParaRPr lang="zh-CN" altLang="en-US" sz="2800" b="1" dirty="0">
              <a:latin typeface="华文新魏" pitchFamily="2" charset="-122"/>
              <a:ea typeface="华文新魏" pitchFamily="2" charset="-122"/>
            </a:endParaRPr>
          </a:p>
          <a:p>
            <a:pPr algn="just">
              <a:lnSpc>
                <a:spcPct val="95000"/>
              </a:lnSpc>
              <a:spcBef>
                <a:spcPct val="35000"/>
              </a:spcBef>
              <a:buNone/>
            </a:pPr>
            <a:r>
              <a:rPr lang="en-US" altLang="zh-CN" sz="2800" b="1">
                <a:latin typeface="华文新魏" pitchFamily="2" charset="-122"/>
                <a:ea typeface="华文新魏" pitchFamily="2" charset="-122"/>
              </a:rPr>
              <a:t>(3)</a:t>
            </a:r>
            <a:r>
              <a:rPr lang="zh-CN" altLang="en-US" sz="2800" b="1" dirty="0">
                <a:latin typeface="华文新魏" pitchFamily="2" charset="-122"/>
                <a:ea typeface="华文新魏" pitchFamily="2" charset="-122"/>
              </a:rPr>
              <a:t>是中国近代一次思想解放潮流，为近代思想启蒙运动的蓬勃兴起开辟了道路，促进了中国人民的觉醒。</a:t>
            </a:r>
            <a:endParaRPr lang="zh-CN" altLang="en-US" sz="2800" b="1" dirty="0">
              <a:latin typeface="华文新魏" pitchFamily="2" charset="-122"/>
              <a:ea typeface="华文新魏" pitchFamily="2" charset="-122"/>
            </a:endParaRPr>
          </a:p>
        </p:txBody>
      </p:sp>
      <p:sp>
        <p:nvSpPr>
          <p:cNvPr id="111619" name="Text Box 4"/>
          <p:cNvSpPr txBox="1"/>
          <p:nvPr/>
        </p:nvSpPr>
        <p:spPr>
          <a:xfrm>
            <a:off x="1692275" y="1190625"/>
            <a:ext cx="6911975" cy="4552950"/>
          </a:xfrm>
          <a:prstGeom prst="rect">
            <a:avLst/>
          </a:prstGeom>
          <a:solidFill>
            <a:schemeClr val="bg1"/>
          </a:solidFill>
          <a:ln w="9525" cap="flat" cmpd="sng">
            <a:solidFill>
              <a:srgbClr val="993300"/>
            </a:solidFill>
            <a:prstDash val="solid"/>
            <a:miter/>
            <a:headEnd type="none" w="med" len="med"/>
            <a:tailEnd type="none" w="med" len="med"/>
          </a:ln>
        </p:spPr>
        <p:txBody>
          <a:bodyPr>
            <a:spAutoFit/>
          </a:bodyPr>
          <a:p>
            <a:pPr>
              <a:spcBef>
                <a:spcPct val="35000"/>
              </a:spcBef>
            </a:pPr>
            <a:r>
              <a:rPr lang="zh-CN" altLang="en-US" sz="4400" b="1" dirty="0">
                <a:effectLst>
                  <a:outerShdw blurRad="38100" dist="38100" dir="2700000">
                    <a:srgbClr val="FFFFFF"/>
                  </a:outerShdw>
                </a:effectLst>
                <a:latin typeface="Arial" panose="020B0604020202020204" pitchFamily="34" charset="0"/>
                <a:ea typeface="华文新魏" pitchFamily="2" charset="-122"/>
              </a:rPr>
              <a:t>爱国性</a:t>
            </a:r>
            <a:endParaRPr lang="zh-CN" altLang="en-US" sz="4400" b="1" dirty="0">
              <a:effectLst>
                <a:outerShdw blurRad="38100" dist="38100" dir="2700000">
                  <a:srgbClr val="FFFFFF"/>
                </a:outerShdw>
              </a:effectLst>
              <a:latin typeface="Arial" panose="020B0604020202020204" pitchFamily="34" charset="0"/>
              <a:ea typeface="华文新魏" pitchFamily="2" charset="-122"/>
            </a:endParaRPr>
          </a:p>
          <a:p>
            <a:pPr>
              <a:spcBef>
                <a:spcPct val="35000"/>
              </a:spcBef>
            </a:pPr>
            <a:r>
              <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rPr>
              <a:t>是一次救亡图存的爱国运动</a:t>
            </a:r>
            <a:endPar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endParaRPr>
          </a:p>
          <a:p>
            <a:pPr>
              <a:spcBef>
                <a:spcPct val="35000"/>
              </a:spcBef>
            </a:pPr>
            <a:r>
              <a:rPr lang="zh-CN" altLang="en-US" sz="4400" b="1" dirty="0">
                <a:effectLst>
                  <a:outerShdw blurRad="38100" dist="38100" dir="2700000">
                    <a:srgbClr val="FFFFFF"/>
                  </a:outerShdw>
                </a:effectLst>
                <a:latin typeface="Arial" panose="020B0604020202020204" pitchFamily="34" charset="0"/>
                <a:ea typeface="华文新魏" pitchFamily="2" charset="-122"/>
              </a:rPr>
              <a:t>进步性</a:t>
            </a:r>
            <a:endParaRPr lang="zh-CN" altLang="en-US" sz="4400" b="1" dirty="0">
              <a:effectLst>
                <a:outerShdw blurRad="38100" dist="38100" dir="2700000">
                  <a:srgbClr val="FFFFFF"/>
                </a:outerShdw>
              </a:effectLst>
              <a:latin typeface="Arial" panose="020B0604020202020204" pitchFamily="34" charset="0"/>
              <a:ea typeface="华文新魏" pitchFamily="2" charset="-122"/>
            </a:endParaRPr>
          </a:p>
          <a:p>
            <a:pPr>
              <a:spcBef>
                <a:spcPct val="35000"/>
              </a:spcBef>
            </a:pPr>
            <a:r>
              <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rPr>
              <a:t>戊戌变法是一次资产阶级改良运动</a:t>
            </a:r>
            <a:endPar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endParaRPr>
          </a:p>
          <a:p>
            <a:pPr>
              <a:spcBef>
                <a:spcPct val="35000"/>
              </a:spcBef>
            </a:pPr>
            <a:r>
              <a:rPr lang="zh-CN" altLang="en-US" sz="4400" b="1" dirty="0">
                <a:effectLst>
                  <a:outerShdw blurRad="38100" dist="38100" dir="2700000">
                    <a:srgbClr val="FFFFFF"/>
                  </a:outerShdw>
                </a:effectLst>
                <a:latin typeface="Arial" panose="020B0604020202020204" pitchFamily="34" charset="0"/>
                <a:ea typeface="华文新魏" pitchFamily="2" charset="-122"/>
              </a:rPr>
              <a:t>启蒙性</a:t>
            </a:r>
            <a:endParaRPr lang="zh-CN" altLang="en-US" sz="4400" b="1" dirty="0">
              <a:effectLst>
                <a:outerShdw blurRad="38100" dist="38100" dir="2700000">
                  <a:srgbClr val="FFFFFF"/>
                </a:outerShdw>
              </a:effectLst>
              <a:latin typeface="Arial" panose="020B0604020202020204" pitchFamily="34" charset="0"/>
              <a:ea typeface="华文新魏" pitchFamily="2" charset="-122"/>
            </a:endParaRPr>
          </a:p>
          <a:p>
            <a:pPr>
              <a:spcBef>
                <a:spcPct val="35000"/>
              </a:spcBef>
            </a:pPr>
            <a:r>
              <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rPr>
              <a:t>是近代中国第一次思想解放的潮流</a:t>
            </a:r>
            <a:endParaRPr lang="zh-CN" altLang="en-US" sz="3200" b="1" dirty="0">
              <a:solidFill>
                <a:srgbClr val="0000FF"/>
              </a:solidFill>
              <a:effectLst>
                <a:outerShdw blurRad="38100" dist="38100" dir="2700000">
                  <a:srgbClr val="000000"/>
                </a:outerShdw>
              </a:effectLst>
              <a:latin typeface="Arial" panose="020B0604020202020204" pitchFamily="34" charset="0"/>
              <a:ea typeface="华文新魏" pitchFamily="2" charset="-122"/>
            </a:endParaRPr>
          </a:p>
        </p:txBody>
      </p:sp>
      <p:sp>
        <p:nvSpPr>
          <p:cNvPr id="111620" name="AutoShape 6"/>
          <p:cNvSpPr/>
          <p:nvPr/>
        </p:nvSpPr>
        <p:spPr>
          <a:xfrm>
            <a:off x="1246188" y="966788"/>
            <a:ext cx="431800" cy="4897437"/>
          </a:xfrm>
          <a:prstGeom prst="leftBrace">
            <a:avLst>
              <a:gd name="adj1" fmla="val 51406"/>
              <a:gd name="adj2" fmla="val 50000"/>
            </a:avLst>
          </a:prstGeom>
          <a:solidFill>
            <a:schemeClr val="bg1"/>
          </a:solidFill>
          <a:ln w="38100"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18">
                                            <p:txEl>
                                              <p:charRg st="14" end="19"/>
                                            </p:txEl>
                                          </p:spTgt>
                                        </p:tgtEl>
                                        <p:attrNameLst>
                                          <p:attrName>style.visibility</p:attrName>
                                        </p:attrNameLst>
                                      </p:cBhvr>
                                      <p:to>
                                        <p:strVal val="visible"/>
                                      </p:to>
                                    </p:set>
                                    <p:animEffect transition="in" filter="blinds(horizontal)">
                                      <p:cBhvr>
                                        <p:cTn id="7" dur="500"/>
                                        <p:tgtEl>
                                          <p:spTgt spid="111618">
                                            <p:txEl>
                                              <p:charRg st="14"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18">
                                            <p:txEl>
                                              <p:charRg st="19" end="73"/>
                                            </p:txEl>
                                          </p:spTgt>
                                        </p:tgtEl>
                                        <p:attrNameLst>
                                          <p:attrName>style.visibility</p:attrName>
                                        </p:attrNameLst>
                                      </p:cBhvr>
                                      <p:to>
                                        <p:strVal val="visible"/>
                                      </p:to>
                                    </p:set>
                                    <p:animEffect transition="in" filter="blinds(horizontal)">
                                      <p:cBhvr>
                                        <p:cTn id="12" dur="500"/>
                                        <p:tgtEl>
                                          <p:spTgt spid="111618">
                                            <p:txEl>
                                              <p:charRg st="19" end="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618">
                                            <p:txEl>
                                              <p:charRg st="73" end="120"/>
                                            </p:txEl>
                                          </p:spTgt>
                                        </p:tgtEl>
                                        <p:attrNameLst>
                                          <p:attrName>style.visibility</p:attrName>
                                        </p:attrNameLst>
                                      </p:cBhvr>
                                      <p:to>
                                        <p:strVal val="visible"/>
                                      </p:to>
                                    </p:set>
                                    <p:animEffect transition="in" filter="blinds(horizontal)">
                                      <p:cBhvr>
                                        <p:cTn id="17" dur="500"/>
                                        <p:tgtEl>
                                          <p:spTgt spid="111618">
                                            <p:txEl>
                                              <p:charRg st="73" end="12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1618">
                                            <p:txEl>
                                              <p:charRg st="120" end="169"/>
                                            </p:txEl>
                                          </p:spTgt>
                                        </p:tgtEl>
                                        <p:attrNameLst>
                                          <p:attrName>style.visibility</p:attrName>
                                        </p:attrNameLst>
                                      </p:cBhvr>
                                      <p:to>
                                        <p:strVal val="visible"/>
                                      </p:to>
                                    </p:set>
                                    <p:animEffect transition="in" filter="blinds(horizontal)">
                                      <p:cBhvr>
                                        <p:cTn id="22" dur="500"/>
                                        <p:tgtEl>
                                          <p:spTgt spid="111618">
                                            <p:txEl>
                                              <p:charRg st="120" end="16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20"/>
                                        </p:tgtEl>
                                        <p:attrNameLst>
                                          <p:attrName>style.visibility</p:attrName>
                                        </p:attrNameLst>
                                      </p:cBhvr>
                                      <p:to>
                                        <p:strVal val="visible"/>
                                      </p:to>
                                    </p:set>
                                    <p:animEffect transition="in" filter="wipe(left)">
                                      <p:cBhvr>
                                        <p:cTn id="27" dur="500"/>
                                        <p:tgtEl>
                                          <p:spTgt spid="1116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1619"/>
                                        </p:tgtEl>
                                        <p:attrNameLst>
                                          <p:attrName>style.visibility</p:attrName>
                                        </p:attrNameLst>
                                      </p:cBhvr>
                                      <p:to>
                                        <p:strVal val="visible"/>
                                      </p:to>
                                    </p:set>
                                    <p:animEffect transition="in" filter="checkerboard(across)">
                                      <p:cBhvr>
                                        <p:cTn id="30" dur="500"/>
                                        <p:tgtEl>
                                          <p:spTgt spid="111619"/>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111619">
                                            <p:txEl>
                                              <p:charRg st="0" end="4"/>
                                            </p:txEl>
                                          </p:spTgt>
                                        </p:tgtEl>
                                        <p:attrNameLst>
                                          <p:attrName>style.visibility</p:attrName>
                                        </p:attrNameLst>
                                      </p:cBhvr>
                                      <p:to>
                                        <p:strVal val="visible"/>
                                      </p:to>
                                    </p:set>
                                    <p:animEffect transition="in" filter="checkerboard(across)">
                                      <p:cBhvr>
                                        <p:cTn id="34" dur="500"/>
                                        <p:tgtEl>
                                          <p:spTgt spid="111619">
                                            <p:txEl>
                                              <p:charRg st="0"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1619">
                                            <p:txEl>
                                              <p:charRg st="4" end="17"/>
                                            </p:txEl>
                                          </p:spTgt>
                                        </p:tgtEl>
                                        <p:attrNameLst>
                                          <p:attrName>style.visibility</p:attrName>
                                        </p:attrNameLst>
                                      </p:cBhvr>
                                      <p:to>
                                        <p:strVal val="visible"/>
                                      </p:to>
                                    </p:set>
                                    <p:animEffect transition="in" filter="checkerboard(across)">
                                      <p:cBhvr>
                                        <p:cTn id="39" dur="500"/>
                                        <p:tgtEl>
                                          <p:spTgt spid="111619">
                                            <p:txEl>
                                              <p:charRg st="4" end="1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11619">
                                            <p:txEl>
                                              <p:charRg st="17" end="21"/>
                                            </p:txEl>
                                          </p:spTgt>
                                        </p:tgtEl>
                                        <p:attrNameLst>
                                          <p:attrName>style.visibility</p:attrName>
                                        </p:attrNameLst>
                                      </p:cBhvr>
                                      <p:to>
                                        <p:strVal val="visible"/>
                                      </p:to>
                                    </p:set>
                                    <p:animEffect transition="in" filter="checkerboard(across)">
                                      <p:cBhvr>
                                        <p:cTn id="44" dur="500"/>
                                        <p:tgtEl>
                                          <p:spTgt spid="111619">
                                            <p:txEl>
                                              <p:charRg st="17" end="2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1619">
                                            <p:txEl>
                                              <p:charRg st="21" end="37"/>
                                            </p:txEl>
                                          </p:spTgt>
                                        </p:tgtEl>
                                        <p:attrNameLst>
                                          <p:attrName>style.visibility</p:attrName>
                                        </p:attrNameLst>
                                      </p:cBhvr>
                                      <p:to>
                                        <p:strVal val="visible"/>
                                      </p:to>
                                    </p:set>
                                    <p:animEffect transition="in" filter="checkerboard(across)">
                                      <p:cBhvr>
                                        <p:cTn id="49" dur="500"/>
                                        <p:tgtEl>
                                          <p:spTgt spid="111619">
                                            <p:txEl>
                                              <p:charRg st="21" end="37"/>
                                            </p:txEl>
                                          </p:spTgt>
                                        </p:tgtEl>
                                      </p:cBhvr>
                                    </p:animEffect>
                                  </p:childTnLst>
                                </p:cTn>
                              </p:par>
                            </p:childTnLst>
                          </p:cTn>
                        </p:par>
                        <p:par>
                          <p:cTn id="50" fill="hold">
                            <p:stCondLst>
                              <p:cond delay="500"/>
                            </p:stCondLst>
                            <p:childTnLst>
                              <p:par>
                                <p:cTn id="51" presetID="5" presetClass="entr" presetSubtype="10" fill="hold" grpId="0" nodeType="afterEffect">
                                  <p:stCondLst>
                                    <p:cond delay="0"/>
                                  </p:stCondLst>
                                  <p:childTnLst>
                                    <p:set>
                                      <p:cBhvr>
                                        <p:cTn id="52" dur="1" fill="hold">
                                          <p:stCondLst>
                                            <p:cond delay="0"/>
                                          </p:stCondLst>
                                        </p:cTn>
                                        <p:tgtEl>
                                          <p:spTgt spid="111619">
                                            <p:txEl>
                                              <p:charRg st="37" end="41"/>
                                            </p:txEl>
                                          </p:spTgt>
                                        </p:tgtEl>
                                        <p:attrNameLst>
                                          <p:attrName>style.visibility</p:attrName>
                                        </p:attrNameLst>
                                      </p:cBhvr>
                                      <p:to>
                                        <p:strVal val="visible"/>
                                      </p:to>
                                    </p:set>
                                    <p:animEffect transition="in" filter="checkerboard(across)">
                                      <p:cBhvr>
                                        <p:cTn id="53" dur="500"/>
                                        <p:tgtEl>
                                          <p:spTgt spid="111619">
                                            <p:txEl>
                                              <p:charRg st="37" end="4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11619">
                                            <p:txEl>
                                              <p:charRg st="41" end="57"/>
                                            </p:txEl>
                                          </p:spTgt>
                                        </p:tgtEl>
                                        <p:attrNameLst>
                                          <p:attrName>style.visibility</p:attrName>
                                        </p:attrNameLst>
                                      </p:cBhvr>
                                      <p:to>
                                        <p:strVal val="visible"/>
                                      </p:to>
                                    </p:set>
                                    <p:animEffect transition="in" filter="checkerboard(across)">
                                      <p:cBhvr>
                                        <p:cTn id="58" dur="500"/>
                                        <p:tgtEl>
                                          <p:spTgt spid="111619">
                                            <p:txEl>
                                              <p:charRg st="41"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build="p"/>
      <p:bldP spid="1116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16238" y="692150"/>
            <a:ext cx="46038" cy="5761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6" name="TextBox 4"/>
          <p:cNvSpPr txBox="1"/>
          <p:nvPr/>
        </p:nvSpPr>
        <p:spPr>
          <a:xfrm>
            <a:off x="2628900" y="44450"/>
            <a:ext cx="6911975" cy="646113"/>
          </a:xfrm>
          <a:prstGeom prst="rect">
            <a:avLst/>
          </a:prstGeom>
          <a:noFill/>
          <a:ln w="9525">
            <a:noFill/>
          </a:ln>
        </p:spPr>
        <p:txBody>
          <a:bodyPr anchor="t">
            <a:spAutoFit/>
          </a:bodyPr>
          <a:p>
            <a:r>
              <a:rPr lang="zh-CN" altLang="en-US" sz="3600" b="1" dirty="0">
                <a:solidFill>
                  <a:schemeClr val="bg1"/>
                </a:solidFill>
                <a:latin typeface="黑体" panose="02010609060101010101" pitchFamily="49" charset="-122"/>
                <a:ea typeface="黑体" panose="02010609060101010101" pitchFamily="49" charset="-122"/>
              </a:rPr>
              <a:t>第一幕   大势所趋</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6147" name="TextBox 7"/>
          <p:cNvSpPr txBox="1"/>
          <p:nvPr/>
        </p:nvSpPr>
        <p:spPr>
          <a:xfrm>
            <a:off x="71438" y="962025"/>
            <a:ext cx="2700337" cy="522288"/>
          </a:xfrm>
          <a:prstGeom prst="rect">
            <a:avLst/>
          </a:prstGeom>
          <a:noFill/>
          <a:ln w="9525">
            <a:noFill/>
          </a:ln>
        </p:spPr>
        <p:txBody>
          <a:bodyPr anchor="t">
            <a:spAutoFit/>
          </a:bodyPr>
          <a:p>
            <a:r>
              <a:rPr lang="zh-CN" altLang="en-US" sz="2800" b="1" dirty="0">
                <a:solidFill>
                  <a:srgbClr val="FF0000"/>
                </a:solidFill>
                <a:latin typeface="黑体" panose="02010609060101010101" pitchFamily="49" charset="-122"/>
                <a:ea typeface="黑体" panose="02010609060101010101" pitchFamily="49" charset="-122"/>
              </a:rPr>
              <a:t>戊戌变法的背景</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6148" name="TextBox 9"/>
          <p:cNvSpPr txBox="1"/>
          <p:nvPr/>
        </p:nvSpPr>
        <p:spPr>
          <a:xfrm>
            <a:off x="0" y="1598613"/>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a:t>
            </a:r>
            <a:r>
              <a:rPr lang="zh-CN" altLang="en-US" sz="2800" b="1" dirty="0">
                <a:solidFill>
                  <a:srgbClr val="FF0000"/>
                </a:solidFill>
                <a:latin typeface="Arial" panose="020B0604020202020204" pitchFamily="34" charset="0"/>
                <a:ea typeface="宋体" panose="02010600030101010101" pitchFamily="2" charset="-122"/>
              </a:rPr>
              <a:t>、世界潮流</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6149" name="Picture 2" descr="时局图"/>
          <p:cNvPicPr>
            <a:picLocks noChangeAspect="1"/>
          </p:cNvPicPr>
          <p:nvPr/>
        </p:nvPicPr>
        <p:blipFill>
          <a:blip r:embed="rId1"/>
          <a:stretch>
            <a:fillRect/>
          </a:stretch>
        </p:blipFill>
        <p:spPr>
          <a:xfrm>
            <a:off x="3708400" y="765175"/>
            <a:ext cx="4608513" cy="4751388"/>
          </a:xfrm>
          <a:prstGeom prst="rect">
            <a:avLst/>
          </a:prstGeom>
          <a:noFill/>
          <a:ln w="9525">
            <a:noFill/>
          </a:ln>
        </p:spPr>
      </p:pic>
      <p:sp>
        <p:nvSpPr>
          <p:cNvPr id="6150" name="TextBox 11"/>
          <p:cNvSpPr txBox="1"/>
          <p:nvPr/>
        </p:nvSpPr>
        <p:spPr>
          <a:xfrm>
            <a:off x="2989263" y="5589588"/>
            <a:ext cx="6154737" cy="830262"/>
          </a:xfrm>
          <a:prstGeom prst="rect">
            <a:avLst/>
          </a:prstGeom>
          <a:noFill/>
          <a:ln w="9525">
            <a:noFill/>
          </a:ln>
        </p:spPr>
        <p:txBody>
          <a:bodyPr anchor="t">
            <a:spAutoFit/>
          </a:bodyPr>
          <a:p>
            <a:pPr algn="just"/>
            <a:r>
              <a:rPr lang="zh-CN" altLang="en-US" sz="2400" b="1" dirty="0">
                <a:latin typeface="Arial" panose="020B0604020202020204" pitchFamily="34" charset="0"/>
                <a:ea typeface="宋体" panose="02010600030101010101" pitchFamily="2" charset="-122"/>
              </a:rPr>
              <a:t>上图发映出的“时局”是什么？对中国社会造成怎样的影响？</a:t>
            </a:r>
            <a:endParaRPr lang="zh-CN" altLang="zh-CN" sz="2400" b="1" dirty="0">
              <a:latin typeface="楷体" panose="02010609060101010101" pitchFamily="49" charset="-122"/>
              <a:ea typeface="楷体" panose="02010609060101010101" pitchFamily="49" charset="-122"/>
            </a:endParaRPr>
          </a:p>
        </p:txBody>
      </p:sp>
      <p:sp>
        <p:nvSpPr>
          <p:cNvPr id="14" name="TextBox 13"/>
          <p:cNvSpPr txBox="1"/>
          <p:nvPr/>
        </p:nvSpPr>
        <p:spPr>
          <a:xfrm>
            <a:off x="0" y="2187575"/>
            <a:ext cx="2916238" cy="1385888"/>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2</a:t>
            </a:r>
            <a:r>
              <a:rPr lang="zh-CN" altLang="en-US" sz="2800" b="1" dirty="0">
                <a:solidFill>
                  <a:srgbClr val="FF0000"/>
                </a:solidFill>
                <a:latin typeface="Arial" panose="020B0604020202020204" pitchFamily="34" charset="0"/>
                <a:ea typeface="宋体" panose="02010600030101010101" pitchFamily="2" charset="-122"/>
              </a:rPr>
              <a:t>、民族危机：列强掀起瓜分中国的狂潮。</a:t>
            </a:r>
            <a:endParaRPr lang="zh-CN" altLang="en-US"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16238" y="692150"/>
            <a:ext cx="46038" cy="5761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0" name="TextBox 4"/>
          <p:cNvSpPr txBox="1"/>
          <p:nvPr/>
        </p:nvSpPr>
        <p:spPr>
          <a:xfrm>
            <a:off x="2627313" y="44450"/>
            <a:ext cx="4321175" cy="646113"/>
          </a:xfrm>
          <a:prstGeom prst="rect">
            <a:avLst/>
          </a:prstGeom>
          <a:noFill/>
          <a:ln w="9525">
            <a:noFill/>
          </a:ln>
        </p:spPr>
        <p:txBody>
          <a:bodyPr anchor="t">
            <a:spAutoFit/>
          </a:bodyPr>
          <a:p>
            <a:r>
              <a:rPr lang="zh-CN" altLang="en-US" sz="3600" b="1" dirty="0">
                <a:solidFill>
                  <a:schemeClr val="bg1"/>
                </a:solidFill>
                <a:latin typeface="黑体" panose="02010609060101010101" pitchFamily="49" charset="-122"/>
                <a:ea typeface="黑体" panose="02010609060101010101" pitchFamily="49" charset="-122"/>
              </a:rPr>
              <a:t>第一幕   大势所趋</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7171" name="TextBox 7"/>
          <p:cNvSpPr txBox="1"/>
          <p:nvPr/>
        </p:nvSpPr>
        <p:spPr>
          <a:xfrm>
            <a:off x="71438" y="962025"/>
            <a:ext cx="2700337" cy="522288"/>
          </a:xfrm>
          <a:prstGeom prst="rect">
            <a:avLst/>
          </a:prstGeom>
          <a:noFill/>
          <a:ln w="9525">
            <a:noFill/>
          </a:ln>
        </p:spPr>
        <p:txBody>
          <a:bodyPr anchor="t">
            <a:spAutoFit/>
          </a:bodyPr>
          <a:p>
            <a:r>
              <a:rPr lang="zh-CN" altLang="en-US" sz="2800" b="1" dirty="0">
                <a:solidFill>
                  <a:srgbClr val="FF0000"/>
                </a:solidFill>
                <a:latin typeface="黑体" panose="02010609060101010101" pitchFamily="49" charset="-122"/>
                <a:ea typeface="黑体" panose="02010609060101010101" pitchFamily="49" charset="-122"/>
              </a:rPr>
              <a:t>戊戌变法的背景</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7172" name="TextBox 9"/>
          <p:cNvSpPr txBox="1"/>
          <p:nvPr/>
        </p:nvSpPr>
        <p:spPr>
          <a:xfrm>
            <a:off x="0" y="1598613"/>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a:t>
            </a:r>
            <a:r>
              <a:rPr lang="zh-CN" altLang="en-US" sz="2800" b="1" dirty="0">
                <a:solidFill>
                  <a:srgbClr val="FF0000"/>
                </a:solidFill>
                <a:latin typeface="Arial" panose="020B0604020202020204" pitchFamily="34" charset="0"/>
                <a:ea typeface="宋体" panose="02010600030101010101" pitchFamily="2" charset="-122"/>
              </a:rPr>
              <a:t>、世界潮流</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7173" name="TextBox 11"/>
          <p:cNvSpPr txBox="1"/>
          <p:nvPr/>
        </p:nvSpPr>
        <p:spPr>
          <a:xfrm>
            <a:off x="2987675" y="4264025"/>
            <a:ext cx="4897438" cy="460375"/>
          </a:xfrm>
          <a:prstGeom prst="rect">
            <a:avLst/>
          </a:prstGeom>
          <a:noFill/>
          <a:ln w="9525">
            <a:noFill/>
          </a:ln>
        </p:spPr>
        <p:txBody>
          <a:bodyPr anchor="t">
            <a:spAutoFit/>
          </a:bodyPr>
          <a:p>
            <a:pPr algn="just"/>
            <a:r>
              <a:rPr lang="zh-CN" altLang="en-US" sz="2400" b="1" dirty="0">
                <a:latin typeface="Arial" panose="020B0604020202020204" pitchFamily="34" charset="0"/>
                <a:ea typeface="宋体" panose="02010600030101010101" pitchFamily="2" charset="-122"/>
              </a:rPr>
              <a:t>以上材料发映出怎样的历史信息？</a:t>
            </a:r>
            <a:endParaRPr lang="zh-CN" altLang="zh-CN" sz="2400" b="1" dirty="0">
              <a:latin typeface="楷体" panose="02010609060101010101" pitchFamily="49" charset="-122"/>
              <a:ea typeface="楷体" panose="02010609060101010101" pitchFamily="49" charset="-122"/>
            </a:endParaRPr>
          </a:p>
        </p:txBody>
      </p:sp>
      <p:sp>
        <p:nvSpPr>
          <p:cNvPr id="7174" name="TextBox 13"/>
          <p:cNvSpPr txBox="1"/>
          <p:nvPr/>
        </p:nvSpPr>
        <p:spPr>
          <a:xfrm>
            <a:off x="0" y="2187575"/>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2</a:t>
            </a:r>
            <a:r>
              <a:rPr lang="zh-CN" altLang="en-US" sz="2800" b="1" dirty="0">
                <a:solidFill>
                  <a:srgbClr val="FF0000"/>
                </a:solidFill>
                <a:latin typeface="Arial" panose="020B0604020202020204" pitchFamily="34" charset="0"/>
                <a:ea typeface="宋体" panose="02010600030101010101" pitchFamily="2" charset="-122"/>
              </a:rPr>
              <a:t>、民族危机</a:t>
            </a:r>
            <a:endParaRPr lang="zh-CN" altLang="en-US" sz="2800" b="1" dirty="0">
              <a:solidFill>
                <a:srgbClr val="FF0000"/>
              </a:solidFill>
              <a:latin typeface="Arial" panose="020B0604020202020204" pitchFamily="34" charset="0"/>
              <a:ea typeface="宋体" panose="02010600030101010101" pitchFamily="2" charset="-122"/>
            </a:endParaRPr>
          </a:p>
        </p:txBody>
      </p:sp>
      <p:graphicFrame>
        <p:nvGraphicFramePr>
          <p:cNvPr id="9" name="Group 3"/>
          <p:cNvGraphicFramePr>
            <a:graphicFrameLocks noGrp="1"/>
          </p:cNvGraphicFramePr>
          <p:nvPr/>
        </p:nvGraphicFramePr>
        <p:xfrm>
          <a:off x="3348038" y="1773238"/>
          <a:ext cx="5328592" cy="1769328"/>
        </p:xfrm>
        <a:graphic>
          <a:graphicData uri="http://schemas.openxmlformats.org/drawingml/2006/table">
            <a:tbl>
              <a:tblPr/>
              <a:tblGrid>
                <a:gridCol w="1981611"/>
                <a:gridCol w="1163787"/>
                <a:gridCol w="2183194"/>
              </a:tblGrid>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时间</a:t>
                      </a:r>
                      <a:endPar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企业数</a:t>
                      </a:r>
                      <a:endPar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资金额（万元）</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519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1863—1894</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119</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680</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1895—1898</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174</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1432</a:t>
                      </a:r>
                      <a:endPar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3" name="TextBox 14"/>
          <p:cNvSpPr txBox="1"/>
          <p:nvPr/>
        </p:nvSpPr>
        <p:spPr>
          <a:xfrm>
            <a:off x="3348038" y="3500438"/>
            <a:ext cx="5364162" cy="523875"/>
          </a:xfrm>
          <a:prstGeom prst="rect">
            <a:avLst/>
          </a:prstGeom>
          <a:noFill/>
          <a:ln w="9525">
            <a:noFill/>
          </a:ln>
        </p:spPr>
        <p:txBody>
          <a:bodyPr anchor="t">
            <a:spAutoFit/>
          </a:bodyPr>
          <a:p>
            <a:pPr algn="just"/>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中国近代史资料丛书（四）</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18" name="TextBox 17"/>
          <p:cNvSpPr txBox="1"/>
          <p:nvPr/>
        </p:nvSpPr>
        <p:spPr>
          <a:xfrm>
            <a:off x="0" y="2708275"/>
            <a:ext cx="2916238" cy="1816100"/>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3</a:t>
            </a:r>
            <a:r>
              <a:rPr lang="zh-CN" altLang="en-US" sz="2800" b="1" dirty="0">
                <a:solidFill>
                  <a:srgbClr val="FF0000"/>
                </a:solidFill>
                <a:latin typeface="Arial" panose="020B0604020202020204" pitchFamily="34" charset="0"/>
                <a:ea typeface="宋体" panose="02010600030101010101" pitchFamily="2" charset="-122"/>
              </a:rPr>
              <a:t>、经济基础：甲午战争后，中国民族资本主义初步发展。</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7195" name="Text Box 21"/>
          <p:cNvSpPr txBox="1"/>
          <p:nvPr/>
        </p:nvSpPr>
        <p:spPr>
          <a:xfrm>
            <a:off x="2916238" y="1125538"/>
            <a:ext cx="6227762" cy="522287"/>
          </a:xfrm>
          <a:prstGeom prst="rect">
            <a:avLst/>
          </a:prstGeom>
          <a:noFill/>
          <a:ln w="9525">
            <a:noFill/>
          </a:ln>
        </p:spPr>
        <p:txBody>
          <a:bodyPr anchor="t">
            <a:spAutoFit/>
          </a:bodyPr>
          <a:p>
            <a:pPr algn="ctr" defTabSz="914400">
              <a:spcBef>
                <a:spcPct val="50000"/>
              </a:spcBef>
            </a:pPr>
            <a:r>
              <a:rPr lang="zh-CN" altLang="en-US" sz="2800" b="1" dirty="0">
                <a:latin typeface="宋体" panose="02010600030101010101" pitchFamily="2" charset="-122"/>
                <a:ea typeface="宋体" panose="02010600030101010101" pitchFamily="2" charset="-122"/>
              </a:rPr>
              <a:t>甲午中日战争前后民办企业比较表</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16238" y="692150"/>
            <a:ext cx="46038" cy="5761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 name="TextBox 4"/>
          <p:cNvSpPr txBox="1"/>
          <p:nvPr/>
        </p:nvSpPr>
        <p:spPr>
          <a:xfrm>
            <a:off x="2627313" y="44450"/>
            <a:ext cx="4392612" cy="646113"/>
          </a:xfrm>
          <a:prstGeom prst="rect">
            <a:avLst/>
          </a:prstGeom>
          <a:noFill/>
          <a:ln w="9525">
            <a:noFill/>
          </a:ln>
        </p:spPr>
        <p:txBody>
          <a:bodyPr anchor="t">
            <a:spAutoFit/>
          </a:bodyPr>
          <a:p>
            <a:r>
              <a:rPr lang="zh-CN" altLang="en-US" sz="3600" b="1" dirty="0">
                <a:solidFill>
                  <a:schemeClr val="bg1"/>
                </a:solidFill>
                <a:latin typeface="黑体" panose="02010609060101010101" pitchFamily="49" charset="-122"/>
                <a:ea typeface="黑体" panose="02010609060101010101" pitchFamily="49" charset="-122"/>
              </a:rPr>
              <a:t>第一幕   大势所趋</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8195" name="TextBox 7"/>
          <p:cNvSpPr txBox="1"/>
          <p:nvPr/>
        </p:nvSpPr>
        <p:spPr>
          <a:xfrm>
            <a:off x="71438" y="962025"/>
            <a:ext cx="2700337" cy="522288"/>
          </a:xfrm>
          <a:prstGeom prst="rect">
            <a:avLst/>
          </a:prstGeom>
          <a:noFill/>
          <a:ln w="9525">
            <a:noFill/>
          </a:ln>
        </p:spPr>
        <p:txBody>
          <a:bodyPr anchor="t">
            <a:spAutoFit/>
          </a:bodyPr>
          <a:p>
            <a:r>
              <a:rPr lang="zh-CN" altLang="en-US" sz="2800" b="1" dirty="0">
                <a:solidFill>
                  <a:srgbClr val="FF0000"/>
                </a:solidFill>
                <a:latin typeface="黑体" panose="02010609060101010101" pitchFamily="49" charset="-122"/>
                <a:ea typeface="黑体" panose="02010609060101010101" pitchFamily="49" charset="-122"/>
              </a:rPr>
              <a:t>戊戌变法的背景</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8196" name="TextBox 9"/>
          <p:cNvSpPr txBox="1"/>
          <p:nvPr/>
        </p:nvSpPr>
        <p:spPr>
          <a:xfrm>
            <a:off x="0" y="1598613"/>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a:t>
            </a:r>
            <a:r>
              <a:rPr lang="zh-CN" altLang="en-US" sz="2800" b="1" dirty="0">
                <a:solidFill>
                  <a:srgbClr val="FF0000"/>
                </a:solidFill>
                <a:latin typeface="Arial" panose="020B0604020202020204" pitchFamily="34" charset="0"/>
                <a:ea typeface="宋体" panose="02010600030101010101" pitchFamily="2" charset="-122"/>
              </a:rPr>
              <a:t>、世界潮流</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8197" name="TextBox 13"/>
          <p:cNvSpPr txBox="1"/>
          <p:nvPr/>
        </p:nvSpPr>
        <p:spPr>
          <a:xfrm>
            <a:off x="0" y="2187575"/>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2</a:t>
            </a:r>
            <a:r>
              <a:rPr lang="zh-CN" altLang="en-US" sz="2800" b="1" dirty="0">
                <a:solidFill>
                  <a:srgbClr val="FF0000"/>
                </a:solidFill>
                <a:latin typeface="Arial" panose="020B0604020202020204" pitchFamily="34" charset="0"/>
                <a:ea typeface="宋体" panose="02010600030101010101" pitchFamily="2" charset="-122"/>
              </a:rPr>
              <a:t>、民族危机</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8198" name="TextBox 17"/>
          <p:cNvSpPr txBox="1"/>
          <p:nvPr/>
        </p:nvSpPr>
        <p:spPr>
          <a:xfrm>
            <a:off x="0" y="2708275"/>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3</a:t>
            </a:r>
            <a:r>
              <a:rPr lang="zh-CN" altLang="en-US" sz="2800" b="1" dirty="0">
                <a:solidFill>
                  <a:srgbClr val="FF0000"/>
                </a:solidFill>
                <a:latin typeface="Arial" panose="020B0604020202020204" pitchFamily="34" charset="0"/>
                <a:ea typeface="宋体" panose="02010600030101010101" pitchFamily="2" charset="-122"/>
              </a:rPr>
              <a:t>、经济基础</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3" name="TextBox 12"/>
          <p:cNvSpPr txBox="1"/>
          <p:nvPr/>
        </p:nvSpPr>
        <p:spPr>
          <a:xfrm>
            <a:off x="0" y="3268663"/>
            <a:ext cx="2916238" cy="1385887"/>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4</a:t>
            </a:r>
            <a:r>
              <a:rPr lang="zh-CN" altLang="en-US" sz="2800" b="1" dirty="0">
                <a:solidFill>
                  <a:srgbClr val="FF0000"/>
                </a:solidFill>
                <a:latin typeface="Arial" panose="020B0604020202020204" pitchFamily="34" charset="0"/>
                <a:ea typeface="宋体" panose="02010600030101010101" pitchFamily="2" charset="-122"/>
              </a:rPr>
              <a:t>、阶级基础：民族资产阶级登上政治舞台。</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8200" name="Picture 22" descr="1896年陆润痒创办的苏纶纱厂"/>
          <p:cNvPicPr>
            <a:picLocks noChangeAspect="1"/>
          </p:cNvPicPr>
          <p:nvPr/>
        </p:nvPicPr>
        <p:blipFill>
          <a:blip r:embed="rId1"/>
          <a:stretch>
            <a:fillRect/>
          </a:stretch>
        </p:blipFill>
        <p:spPr>
          <a:xfrm>
            <a:off x="4067175" y="981075"/>
            <a:ext cx="3960813" cy="3816350"/>
          </a:xfrm>
          <a:prstGeom prst="rect">
            <a:avLst/>
          </a:prstGeom>
          <a:noFill/>
          <a:ln w="38100" cap="flat" cmpd="sng">
            <a:solidFill>
              <a:srgbClr val="000000"/>
            </a:solidFill>
            <a:prstDash val="solid"/>
            <a:miter/>
            <a:headEnd type="none" w="med" len="med"/>
            <a:tailEnd type="none" w="med" len="med"/>
          </a:ln>
          <a:effectLst>
            <a:outerShdw dist="35921" dir="2699999" algn="ctr" rotWithShape="0">
              <a:schemeClr val="bg2"/>
            </a:outerShdw>
          </a:effectLst>
        </p:spPr>
      </p:pic>
      <p:sp>
        <p:nvSpPr>
          <p:cNvPr id="8201" name="矩形 9"/>
          <p:cNvSpPr/>
          <p:nvPr/>
        </p:nvSpPr>
        <p:spPr>
          <a:xfrm>
            <a:off x="5205413" y="4346575"/>
            <a:ext cx="1627187" cy="522288"/>
          </a:xfrm>
          <a:prstGeom prst="rect">
            <a:avLst/>
          </a:prstGeom>
          <a:noFill/>
          <a:ln w="9525">
            <a:noFill/>
          </a:ln>
        </p:spPr>
        <p:txBody>
          <a:bodyPr wrap="none" anchor="t">
            <a:spAutoFit/>
          </a:bodyPr>
          <a:p>
            <a:pPr algn="ctr">
              <a:spcBef>
                <a:spcPct val="50000"/>
              </a:spcBef>
            </a:pPr>
            <a:r>
              <a:rPr lang="zh-CN" altLang="en-US" sz="2800" b="1" dirty="0">
                <a:latin typeface="楷体" panose="02010609060101010101" pitchFamily="49" charset="-122"/>
                <a:ea typeface="楷体" panose="02010609060101010101" pitchFamily="49" charset="-122"/>
              </a:rPr>
              <a:t>苏纶纱厂</a:t>
            </a:r>
            <a:endParaRPr lang="zh-CN" altLang="en-US" sz="2800" b="1" dirty="0">
              <a:latin typeface="楷体" panose="02010609060101010101" pitchFamily="49" charset="-122"/>
              <a:ea typeface="楷体" panose="02010609060101010101" pitchFamily="49" charset="-122"/>
            </a:endParaRPr>
          </a:p>
        </p:txBody>
      </p:sp>
      <p:sp>
        <p:nvSpPr>
          <p:cNvPr id="8202" name="TextBox 13"/>
          <p:cNvSpPr txBox="1"/>
          <p:nvPr/>
        </p:nvSpPr>
        <p:spPr>
          <a:xfrm>
            <a:off x="2952750" y="4973638"/>
            <a:ext cx="6227763" cy="954087"/>
          </a:xfrm>
          <a:prstGeom prst="rect">
            <a:avLst/>
          </a:prstGeom>
          <a:noFill/>
          <a:ln w="9525">
            <a:noFill/>
          </a:ln>
        </p:spPr>
        <p:txBody>
          <a:bodyPr anchor="t">
            <a:spAutoFit/>
          </a:bodyPr>
          <a:p>
            <a:r>
              <a:rPr lang="zh-CN" altLang="en-US" sz="2800" b="1" dirty="0">
                <a:latin typeface="楷体" panose="02010609060101010101" pitchFamily="49" charset="-122"/>
                <a:ea typeface="楷体" panose="02010609060101010101" pitchFamily="49" charset="-122"/>
              </a:rPr>
              <a:t>清光绪二十一年</a:t>
            </a:r>
            <a:r>
              <a:rPr lang="en-US" altLang="zh-CN" sz="2800" b="1" dirty="0">
                <a:latin typeface="楷体" panose="02010609060101010101" pitchFamily="49" charset="-122"/>
                <a:ea typeface="楷体" panose="02010609060101010101" pitchFamily="49" charset="-122"/>
              </a:rPr>
              <a:t>(1895)</a:t>
            </a:r>
            <a:r>
              <a:rPr lang="zh-CN" altLang="en-US" sz="2800" b="1" dirty="0">
                <a:latin typeface="楷体" panose="02010609060101010101" pitchFamily="49" charset="-122"/>
                <a:ea typeface="楷体" panose="02010609060101010101" pitchFamily="49" charset="-122"/>
              </a:rPr>
              <a:t>，两江总督兼南洋通商大臣张之洞创办。</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16238" y="692150"/>
            <a:ext cx="46038" cy="5761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18" name="TextBox 4"/>
          <p:cNvSpPr txBox="1"/>
          <p:nvPr/>
        </p:nvSpPr>
        <p:spPr>
          <a:xfrm>
            <a:off x="2627313" y="44450"/>
            <a:ext cx="4248150" cy="646113"/>
          </a:xfrm>
          <a:prstGeom prst="rect">
            <a:avLst/>
          </a:prstGeom>
          <a:noFill/>
          <a:ln w="9525">
            <a:noFill/>
          </a:ln>
        </p:spPr>
        <p:txBody>
          <a:bodyPr anchor="t">
            <a:spAutoFit/>
          </a:bodyPr>
          <a:p>
            <a:r>
              <a:rPr lang="zh-CN" altLang="en-US" sz="3600" b="1" dirty="0">
                <a:solidFill>
                  <a:schemeClr val="bg1"/>
                </a:solidFill>
                <a:latin typeface="黑体" panose="02010609060101010101" pitchFamily="49" charset="-122"/>
                <a:ea typeface="黑体" panose="02010609060101010101" pitchFamily="49" charset="-122"/>
              </a:rPr>
              <a:t>第一幕   大势所趋</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9219" name="TextBox 7"/>
          <p:cNvSpPr txBox="1"/>
          <p:nvPr/>
        </p:nvSpPr>
        <p:spPr>
          <a:xfrm>
            <a:off x="71438" y="962025"/>
            <a:ext cx="2700337" cy="522288"/>
          </a:xfrm>
          <a:prstGeom prst="rect">
            <a:avLst/>
          </a:prstGeom>
          <a:noFill/>
          <a:ln w="9525">
            <a:noFill/>
          </a:ln>
        </p:spPr>
        <p:txBody>
          <a:bodyPr anchor="t">
            <a:spAutoFit/>
          </a:bodyPr>
          <a:p>
            <a:r>
              <a:rPr lang="zh-CN" altLang="en-US" sz="2800" b="1" dirty="0">
                <a:solidFill>
                  <a:srgbClr val="FF0000"/>
                </a:solidFill>
                <a:latin typeface="黑体" panose="02010609060101010101" pitchFamily="49" charset="-122"/>
                <a:ea typeface="黑体" panose="02010609060101010101" pitchFamily="49" charset="-122"/>
              </a:rPr>
              <a:t>戊戌变法的背景</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9220" name="TextBox 9"/>
          <p:cNvSpPr txBox="1"/>
          <p:nvPr/>
        </p:nvSpPr>
        <p:spPr>
          <a:xfrm>
            <a:off x="0" y="1598613"/>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a:t>
            </a:r>
            <a:r>
              <a:rPr lang="zh-CN" altLang="en-US" sz="2800" b="1" dirty="0">
                <a:solidFill>
                  <a:srgbClr val="FF0000"/>
                </a:solidFill>
                <a:latin typeface="Arial" panose="020B0604020202020204" pitchFamily="34" charset="0"/>
                <a:ea typeface="宋体" panose="02010600030101010101" pitchFamily="2" charset="-122"/>
              </a:rPr>
              <a:t>、世界潮流</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9221" name="TextBox 13"/>
          <p:cNvSpPr txBox="1"/>
          <p:nvPr/>
        </p:nvSpPr>
        <p:spPr>
          <a:xfrm>
            <a:off x="0" y="2187575"/>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2</a:t>
            </a:r>
            <a:r>
              <a:rPr lang="zh-CN" altLang="en-US" sz="2800" b="1" dirty="0">
                <a:solidFill>
                  <a:srgbClr val="FF0000"/>
                </a:solidFill>
                <a:latin typeface="Arial" panose="020B0604020202020204" pitchFamily="34" charset="0"/>
                <a:ea typeface="宋体" panose="02010600030101010101" pitchFamily="2" charset="-122"/>
              </a:rPr>
              <a:t>、民族危机</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9222" name="TextBox 17"/>
          <p:cNvSpPr txBox="1"/>
          <p:nvPr/>
        </p:nvSpPr>
        <p:spPr>
          <a:xfrm>
            <a:off x="0" y="2708275"/>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3</a:t>
            </a:r>
            <a:r>
              <a:rPr lang="zh-CN" altLang="en-US" sz="2800" b="1" dirty="0">
                <a:solidFill>
                  <a:srgbClr val="FF0000"/>
                </a:solidFill>
                <a:latin typeface="Arial" panose="020B0604020202020204" pitchFamily="34" charset="0"/>
                <a:ea typeface="宋体" panose="02010600030101010101" pitchFamily="2" charset="-122"/>
              </a:rPr>
              <a:t>、经济基础</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9223" name="TextBox 12"/>
          <p:cNvSpPr txBox="1"/>
          <p:nvPr/>
        </p:nvSpPr>
        <p:spPr>
          <a:xfrm>
            <a:off x="0" y="3268663"/>
            <a:ext cx="29162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4</a:t>
            </a:r>
            <a:r>
              <a:rPr lang="zh-CN" altLang="en-US" sz="2800" b="1" dirty="0">
                <a:solidFill>
                  <a:srgbClr val="FF0000"/>
                </a:solidFill>
                <a:latin typeface="Arial" panose="020B0604020202020204" pitchFamily="34" charset="0"/>
                <a:ea typeface="宋体" panose="02010600030101010101" pitchFamily="2" charset="-122"/>
              </a:rPr>
              <a:t>、阶级基础</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9" name="TextBox 8"/>
          <p:cNvSpPr txBox="1"/>
          <p:nvPr/>
        </p:nvSpPr>
        <p:spPr>
          <a:xfrm>
            <a:off x="0" y="3860800"/>
            <a:ext cx="2916238" cy="1384300"/>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5</a:t>
            </a:r>
            <a:r>
              <a:rPr lang="zh-CN" altLang="en-US" sz="2800" b="1" dirty="0">
                <a:solidFill>
                  <a:srgbClr val="FF0000"/>
                </a:solidFill>
                <a:latin typeface="Arial" panose="020B0604020202020204" pitchFamily="34" charset="0"/>
                <a:ea typeface="宋体" panose="02010600030101010101" pitchFamily="2" charset="-122"/>
              </a:rPr>
              <a:t>、思想基础：早期维新思想对变法起到先导作用。</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9225" name="Picture 7" descr="200422516594789450"/>
          <p:cNvPicPr>
            <a:picLocks noChangeAspect="1"/>
          </p:cNvPicPr>
          <p:nvPr/>
        </p:nvPicPr>
        <p:blipFill>
          <a:blip r:embed="rId1"/>
          <a:srcRect l="6143" t="1538" r="7849" b="6154"/>
          <a:stretch>
            <a:fillRect/>
          </a:stretch>
        </p:blipFill>
        <p:spPr>
          <a:xfrm>
            <a:off x="3276600" y="1196975"/>
            <a:ext cx="2590800" cy="3311525"/>
          </a:xfrm>
          <a:prstGeom prst="rect">
            <a:avLst/>
          </a:prstGeom>
          <a:noFill/>
          <a:ln w="9525">
            <a:noFill/>
          </a:ln>
        </p:spPr>
      </p:pic>
      <p:pic>
        <p:nvPicPr>
          <p:cNvPr id="9226" name="Picture 8" descr="2004617145343gly1"/>
          <p:cNvPicPr>
            <a:picLocks noChangeAspect="1"/>
          </p:cNvPicPr>
          <p:nvPr/>
        </p:nvPicPr>
        <p:blipFill>
          <a:blip r:embed="rId2"/>
          <a:stretch>
            <a:fillRect/>
          </a:stretch>
        </p:blipFill>
        <p:spPr>
          <a:xfrm>
            <a:off x="6227763" y="1196975"/>
            <a:ext cx="2592387" cy="3311525"/>
          </a:xfrm>
          <a:prstGeom prst="rect">
            <a:avLst/>
          </a:prstGeom>
          <a:noFill/>
          <a:ln w="9525">
            <a:noFill/>
          </a:ln>
        </p:spPr>
      </p:pic>
      <p:sp>
        <p:nvSpPr>
          <p:cNvPr id="9227" name="TextBox 14"/>
          <p:cNvSpPr txBox="1"/>
          <p:nvPr/>
        </p:nvSpPr>
        <p:spPr>
          <a:xfrm>
            <a:off x="3995738" y="3986213"/>
            <a:ext cx="1296987" cy="522287"/>
          </a:xfrm>
          <a:prstGeom prst="rect">
            <a:avLst/>
          </a:prstGeom>
          <a:noFill/>
          <a:ln w="9525">
            <a:noFill/>
          </a:ln>
        </p:spPr>
        <p:txBody>
          <a:bodyPr anchor="t">
            <a:spAutoFit/>
          </a:bodyPr>
          <a:p>
            <a:r>
              <a:rPr lang="zh-CN" altLang="en-US" sz="2800" b="1" dirty="0">
                <a:latin typeface="楷体" panose="02010609060101010101" pitchFamily="49" charset="-122"/>
                <a:ea typeface="楷体" panose="02010609060101010101" pitchFamily="49" charset="-122"/>
              </a:rPr>
              <a:t>王 韬</a:t>
            </a:r>
            <a:endParaRPr lang="zh-CN" altLang="en-US" sz="2800" b="1" dirty="0">
              <a:latin typeface="楷体" panose="02010609060101010101" pitchFamily="49" charset="-122"/>
              <a:ea typeface="楷体" panose="02010609060101010101" pitchFamily="49" charset="-122"/>
            </a:endParaRPr>
          </a:p>
        </p:txBody>
      </p:sp>
      <p:sp>
        <p:nvSpPr>
          <p:cNvPr id="9228" name="TextBox 15"/>
          <p:cNvSpPr txBox="1"/>
          <p:nvPr/>
        </p:nvSpPr>
        <p:spPr>
          <a:xfrm>
            <a:off x="6875463" y="3986213"/>
            <a:ext cx="1296987" cy="522287"/>
          </a:xfrm>
          <a:prstGeom prst="rect">
            <a:avLst/>
          </a:prstGeom>
          <a:noFill/>
          <a:ln w="9525">
            <a:noFill/>
          </a:ln>
        </p:spPr>
        <p:txBody>
          <a:bodyPr anchor="t">
            <a:spAutoFit/>
          </a:bodyPr>
          <a:p>
            <a:r>
              <a:rPr lang="zh-CN" altLang="en-US" sz="2800" b="1" dirty="0">
                <a:latin typeface="楷体" panose="02010609060101010101" pitchFamily="49" charset="-122"/>
                <a:ea typeface="楷体" panose="02010609060101010101" pitchFamily="49" charset="-122"/>
              </a:rPr>
              <a:t>郑观应</a:t>
            </a:r>
            <a:endParaRPr lang="zh-CN" altLang="en-US" sz="2800" b="1" dirty="0">
              <a:latin typeface="楷体" panose="02010609060101010101" pitchFamily="49" charset="-122"/>
              <a:ea typeface="楷体" panose="02010609060101010101" pitchFamily="49" charset="-122"/>
            </a:endParaRPr>
          </a:p>
        </p:txBody>
      </p:sp>
      <p:sp>
        <p:nvSpPr>
          <p:cNvPr id="9229" name="TextBox 16"/>
          <p:cNvSpPr txBox="1"/>
          <p:nvPr/>
        </p:nvSpPr>
        <p:spPr>
          <a:xfrm>
            <a:off x="3132138" y="4911725"/>
            <a:ext cx="5761037" cy="830263"/>
          </a:xfrm>
          <a:prstGeom prst="rect">
            <a:avLst/>
          </a:prstGeom>
          <a:noFill/>
          <a:ln w="9525">
            <a:noFill/>
          </a:ln>
        </p:spPr>
        <p:txBody>
          <a:bodyPr anchor="t">
            <a:spAutoFit/>
          </a:bodyPr>
          <a:p>
            <a:pPr algn="just"/>
            <a:r>
              <a:rPr lang="zh-CN" altLang="en-US" sz="2400" b="1" dirty="0">
                <a:latin typeface="Arial" panose="020B0604020202020204" pitchFamily="34" charset="0"/>
                <a:ea typeface="宋体" panose="02010600030101010101" pitchFamily="2" charset="-122"/>
              </a:rPr>
              <a:t>据教材指出早期维新思想家的核心主张和作用？</a:t>
            </a:r>
            <a:endParaRPr lang="zh-CN" altLang="zh-CN"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 Box 2"/>
          <p:cNvSpPr txBox="1">
            <a:spLocks noChangeArrowheads="1"/>
          </p:cNvSpPr>
          <p:nvPr/>
        </p:nvSpPr>
        <p:spPr bwMode="auto">
          <a:xfrm>
            <a:off x="381000" y="304800"/>
            <a:ext cx="8458200" cy="5578475"/>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4000" b="1" kern="1200" cap="none" spc="0" normalizeH="0" baseline="0" noProof="0" smtClean="0">
                <a:solidFill>
                  <a:srgbClr val="FF33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巩固：下列关于早期维新思想的表述，不正确的是</a:t>
            </a:r>
            <a:endParaRPr kumimoji="0" lang="zh-CN" altLang="en-US" sz="4000" b="1" kern="1200" cap="none" spc="0" normalizeH="0" baseline="0" noProof="0" smtClean="0">
              <a:solidFill>
                <a:srgbClr val="FF33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a:spcBef>
                <a:spcPct val="50000"/>
              </a:spcBef>
              <a:buClrTx/>
              <a:buSzTx/>
              <a:buFontTx/>
              <a:buNone/>
              <a:defRPr/>
            </a:pP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A.</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产生于</a:t>
            </a: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19</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世纪</a:t>
            </a: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60</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年代以后          </a:t>
            </a:r>
            <a:endPar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a:spcBef>
                <a:spcPct val="50000"/>
              </a:spcBef>
              <a:buClrTx/>
              <a:buSzTx/>
              <a:buFontTx/>
              <a:buNone/>
              <a:defRPr/>
            </a:pP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B.</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主张推翻清王朝</a:t>
            </a: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实行君主立宪制 </a:t>
            </a:r>
            <a:endPar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a:spcBef>
                <a:spcPct val="50000"/>
              </a:spcBef>
              <a:buClrTx/>
              <a:buSzTx/>
              <a:buFontTx/>
              <a:buNone/>
              <a:defRPr/>
            </a:pP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C.</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反映了民族资产阶级的利益和要求     </a:t>
            </a:r>
            <a:endPar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a:spcBef>
                <a:spcPct val="50000"/>
              </a:spcBef>
              <a:buClrTx/>
              <a:buSzTx/>
              <a:buFontTx/>
              <a:buNone/>
              <a:defRPr/>
            </a:pP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D.</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没有形成完整的理论体系</a:t>
            </a:r>
            <a:r>
              <a:rPr kumimoji="0" lang="en-US" altLang="zh-CN"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rPr>
              <a:t>未付诸实践</a:t>
            </a:r>
            <a:endParaRPr kumimoji="0" lang="zh-CN" altLang="en-US" sz="40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16387" name="WordArt 3"/>
          <p:cNvSpPr>
            <a:spLocks noTextEdit="1"/>
          </p:cNvSpPr>
          <p:nvPr/>
        </p:nvSpPr>
        <p:spPr>
          <a:xfrm>
            <a:off x="7235825" y="1125538"/>
            <a:ext cx="792163" cy="863600"/>
          </a:xfrm>
          <a:prstGeom prst="rect">
            <a:avLst/>
          </a:prstGeom>
        </p:spPr>
        <p:txBody>
          <a:bodyPr wrap="none" fromWordArt="1">
            <a:prstTxWarp prst="textPlain">
              <a:avLst>
                <a:gd name="adj" fmla="val 50000"/>
              </a:avLst>
            </a:prstTxWarp>
            <a:normAutofit/>
          </a:bodyPr>
          <a:p>
            <a:pPr algn="ctr"/>
            <a:r>
              <a:rPr lang="zh-CN" altLang="en-US" sz="3600" b="1">
                <a:ln w="101600" cap="flat" cmpd="sng">
                  <a:solidFill>
                    <a:srgbClr val="0000FF"/>
                  </a:solidFill>
                  <a:prstDash val="solid"/>
                  <a:headEnd type="none" w="med" len="med"/>
                  <a:tailEnd type="none" w="med" len="med"/>
                </a:ln>
                <a:solidFill>
                  <a:srgbClr val="0000FF"/>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rPr>
              <a:t>B</a:t>
            </a:r>
            <a:endParaRPr lang="zh-CN" altLang="en-US" sz="3600" b="1">
              <a:ln w="101600" cap="flat" cmpd="sng">
                <a:solidFill>
                  <a:srgbClr val="0000FF"/>
                </a:solidFill>
                <a:prstDash val="solid"/>
                <a:headEnd type="none" w="med" len="med"/>
                <a:tailEnd type="none" w="med" len="med"/>
              </a:ln>
              <a:solidFill>
                <a:srgbClr val="0000FF"/>
              </a:solidFill>
              <a:effectLst>
                <a:outerShdw dist="107763" dir="18900000" algn="ctr" rotWithShape="0">
                  <a:srgbClr val="990000">
                    <a:alpha val="50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Text Box 2"/>
          <p:cNvSpPr txBox="1">
            <a:spLocks noChangeArrowheads="1"/>
          </p:cNvSpPr>
          <p:nvPr/>
        </p:nvSpPr>
        <p:spPr bwMode="auto">
          <a:xfrm>
            <a:off x="457200" y="685800"/>
            <a:ext cx="7772400" cy="1322070"/>
          </a:xfrm>
          <a:prstGeom prst="rect">
            <a:avLst/>
          </a:prstGeom>
          <a:noFill/>
          <a:ln w="9525">
            <a:noFill/>
            <a:miter lim="800000"/>
          </a:ln>
          <a:effectLst/>
        </p:spPr>
        <p:txBody>
          <a:bodyPr>
            <a:spAutoFit/>
          </a:bodyPr>
          <a:lstStyle/>
          <a:p>
            <a:pPr marR="0" defTabSz="914400">
              <a:buClrTx/>
              <a:buSzTx/>
              <a:buFontTx/>
              <a:buNone/>
              <a:defRPr/>
            </a:pPr>
            <a:r>
              <a:rPr kumimoji="1" lang="zh-CN" altLang="en-US" sz="4000" b="1" kern="1200" cap="none" spc="0" normalizeH="0" baseline="0" noProof="0"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资产阶级维新派的代表人物</a:t>
            </a:r>
            <a:r>
              <a:rPr kumimoji="1" lang="en-US" altLang="zh-CN" sz="4000" b="1" kern="1200" cap="none" spc="0" normalizeH="0" baseline="0" noProof="0"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endParaRPr kumimoji="1" lang="en-US" altLang="zh-CN" sz="4000" b="1" kern="1200" cap="none" spc="0" normalizeH="0" baseline="0" noProof="0"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a:buClrTx/>
              <a:buSzTx/>
              <a:buFontTx/>
              <a:buNone/>
              <a:defRPr/>
            </a:pPr>
            <a:r>
              <a:rPr kumimoji="1" lang="zh-CN" altLang="en-US" sz="4000" b="1" kern="1200" cap="none" spc="0" normalizeH="0" baseline="0" noProof="0"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 康、梁、严</a:t>
            </a:r>
            <a:endParaRPr kumimoji="1" lang="zh-CN" altLang="en-US" sz="4000" b="1" kern="1200" cap="none" spc="0" normalizeH="0" baseline="0" noProof="0"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pic>
        <p:nvPicPr>
          <p:cNvPr id="18435" name="Picture 3" descr="梁启超"/>
          <p:cNvPicPr>
            <a:picLocks noChangeAspect="1"/>
          </p:cNvPicPr>
          <p:nvPr/>
        </p:nvPicPr>
        <p:blipFill>
          <a:blip r:embed="rId1"/>
          <a:srcRect l="5901" t="2222" r="2643"/>
          <a:stretch>
            <a:fillRect/>
          </a:stretch>
        </p:blipFill>
        <p:spPr>
          <a:xfrm>
            <a:off x="2621915" y="2514600"/>
            <a:ext cx="2362200" cy="3429000"/>
          </a:xfrm>
          <a:prstGeom prst="rect">
            <a:avLst/>
          </a:prstGeom>
          <a:noFill/>
          <a:ln w="9525">
            <a:noFill/>
          </a:ln>
        </p:spPr>
      </p:pic>
      <p:pic>
        <p:nvPicPr>
          <p:cNvPr id="18436" name="Picture 4" descr="u=840359191,3627577504&amp;gp=3"/>
          <p:cNvPicPr>
            <a:picLocks noChangeAspect="1"/>
          </p:cNvPicPr>
          <p:nvPr/>
        </p:nvPicPr>
        <p:blipFill>
          <a:blip r:embed="rId2"/>
          <a:stretch>
            <a:fillRect/>
          </a:stretch>
        </p:blipFill>
        <p:spPr>
          <a:xfrm>
            <a:off x="4983798" y="2514600"/>
            <a:ext cx="2497137" cy="3429000"/>
          </a:xfrm>
          <a:prstGeom prst="rect">
            <a:avLst/>
          </a:prstGeom>
          <a:noFill/>
          <a:ln w="9525">
            <a:noFill/>
          </a:ln>
        </p:spPr>
      </p:pic>
      <p:pic>
        <p:nvPicPr>
          <p:cNvPr id="18438" name="Picture 6" descr="5-1-1-1"/>
          <p:cNvPicPr>
            <a:picLocks noChangeAspect="1"/>
          </p:cNvPicPr>
          <p:nvPr/>
        </p:nvPicPr>
        <p:blipFill>
          <a:blip r:embed="rId3"/>
          <a:srcRect l="6258" t="2336" r="8351" b="4234"/>
          <a:stretch>
            <a:fillRect/>
          </a:stretch>
        </p:blipFill>
        <p:spPr>
          <a:xfrm>
            <a:off x="412115" y="2514600"/>
            <a:ext cx="2209800" cy="3429000"/>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0" y="333375"/>
            <a:ext cx="6588125" cy="584200"/>
          </a:xfrm>
          <a:prstGeom prst="rect">
            <a:avLst/>
          </a:prstGeom>
          <a:noFill/>
          <a:ln w="9525">
            <a:noFill/>
          </a:ln>
        </p:spPr>
        <p:txBody>
          <a:bodyPr>
            <a:spAutoFit/>
          </a:bodyPr>
          <a:p>
            <a:r>
              <a:rPr lang="en-US" altLang="zh-CN" sz="3200" b="1" dirty="0">
                <a:latin typeface="Arial" panose="020B0604020202020204" pitchFamily="34" charset="0"/>
                <a:ea typeface="黑体" panose="02010609060101010101" pitchFamily="49" charset="-122"/>
              </a:rPr>
              <a:t>3</a:t>
            </a:r>
            <a:r>
              <a:rPr lang="zh-CN" altLang="en-US" sz="3200" b="1" dirty="0">
                <a:latin typeface="Arial" panose="020B0604020202020204" pitchFamily="34" charset="0"/>
                <a:ea typeface="黑体" panose="02010609060101010101" pitchFamily="49" charset="-122"/>
              </a:rPr>
              <a:t>、维新思想的发展</a:t>
            </a:r>
            <a:r>
              <a:rPr lang="zh-CN" altLang="en-US" sz="3200" b="1" dirty="0">
                <a:solidFill>
                  <a:srgbClr val="FF3300"/>
                </a:solidFill>
                <a:latin typeface="Arial" panose="020B0604020202020204" pitchFamily="34" charset="0"/>
                <a:ea typeface="黑体" panose="02010609060101010101" pitchFamily="49" charset="-122"/>
              </a:rPr>
              <a:t>（康梁维新思想）</a:t>
            </a:r>
            <a:endParaRPr lang="zh-CN" altLang="en-US" sz="3200" b="1" dirty="0">
              <a:solidFill>
                <a:srgbClr val="FF3300"/>
              </a:solidFill>
              <a:latin typeface="Arial" panose="020B0604020202020204" pitchFamily="34" charset="0"/>
              <a:ea typeface="黑体" panose="02010609060101010101" pitchFamily="49" charset="-122"/>
            </a:endParaRPr>
          </a:p>
        </p:txBody>
      </p:sp>
      <p:sp>
        <p:nvSpPr>
          <p:cNvPr id="11267" name="Text Box 3"/>
          <p:cNvSpPr txBox="1"/>
          <p:nvPr/>
        </p:nvSpPr>
        <p:spPr>
          <a:xfrm>
            <a:off x="1619250" y="1509713"/>
            <a:ext cx="1676400" cy="4462462"/>
          </a:xfrm>
          <a:prstGeom prst="rect">
            <a:avLst/>
          </a:prstGeom>
          <a:noFill/>
          <a:ln w="9525">
            <a:noFill/>
          </a:ln>
        </p:spPr>
        <p:txBody>
          <a:bodyPr>
            <a:spAutoFit/>
          </a:bodyPr>
          <a:p>
            <a:endParaRPr lang="en-US" altLang="zh-CN"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hlinkClick r:id="rId1" tooltip="" action="ppaction://hlinksldjump"/>
              </a:rPr>
              <a:t>康有为</a:t>
            </a:r>
            <a:endParaRPr lang="zh-CN" altLang="en-US" sz="28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hlinkClick r:id="rId2" tooltip="" action="ppaction://hlinksldjump"/>
              </a:rPr>
              <a:t>梁启超</a:t>
            </a:r>
            <a:endParaRPr lang="zh-CN" altLang="en-US" sz="28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endParaRPr lang="en-US" altLang="zh-CN" sz="24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严 复</a:t>
            </a:r>
            <a:endParaRPr lang="zh-CN" altLang="en-US" sz="2800" b="1" dirty="0">
              <a:latin typeface="黑体" panose="02010609060101010101" pitchFamily="49" charset="-122"/>
              <a:ea typeface="黑体" panose="02010609060101010101" pitchFamily="49" charset="-122"/>
            </a:endParaRPr>
          </a:p>
          <a:p>
            <a:endParaRPr lang="en-US" altLang="zh-CN" sz="2800" b="1" dirty="0">
              <a:latin typeface="黑体" panose="02010609060101010101" pitchFamily="49" charset="-122"/>
              <a:ea typeface="黑体" panose="02010609060101010101" pitchFamily="49" charset="-122"/>
            </a:endParaRPr>
          </a:p>
        </p:txBody>
      </p:sp>
      <p:sp>
        <p:nvSpPr>
          <p:cNvPr id="32772" name="WordArt 5"/>
          <p:cNvSpPr>
            <a:spLocks noTextEdit="1"/>
          </p:cNvSpPr>
          <p:nvPr/>
        </p:nvSpPr>
        <p:spPr>
          <a:xfrm>
            <a:off x="1619250" y="1052513"/>
            <a:ext cx="1371600" cy="457200"/>
          </a:xfrm>
          <a:prstGeom prst="rect">
            <a:avLst/>
          </a:prstGeom>
        </p:spPr>
        <p:txBody>
          <a:bodyPr wrap="none" fromWordArt="1">
            <a:prstTxWarp prst="textPlain">
              <a:avLst>
                <a:gd name="adj" fmla="val 50000"/>
              </a:avLst>
            </a:prstTxWarp>
            <a:normAutofit/>
          </a:bodyPr>
          <a:p>
            <a:pPr algn="ctr" eaLnBrk="0" hangingPunct="0"/>
            <a:r>
              <a:rPr lang="zh-CN" altLang="en-US" sz="2800" b="1">
                <a:ln w="22225" cap="flat" cmpd="sng">
                  <a:solidFill>
                    <a:srgbClr val="FF3300"/>
                  </a:solidFill>
                  <a:prstDash val="solid"/>
                  <a:headEnd type="none" w="med" len="med"/>
                  <a:tailEnd type="none" w="med" len="med"/>
                </a:ln>
                <a:solidFill>
                  <a:schemeClr val="tx1"/>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人物介绍</a:t>
            </a:r>
            <a:endParaRPr lang="zh-CN" altLang="en-US" sz="2800" b="1">
              <a:ln w="22225" cap="flat" cmpd="sng">
                <a:solidFill>
                  <a:srgbClr val="FF3300"/>
                </a:solidFill>
                <a:prstDash val="solid"/>
                <a:headEnd type="none" w="med" len="med"/>
                <a:tailEnd type="none" w="med" len="med"/>
              </a:ln>
              <a:solidFill>
                <a:schemeClr val="tx1"/>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pic>
        <p:nvPicPr>
          <p:cNvPr id="11270" name="Picture 6" descr="5-1-1-1"/>
          <p:cNvPicPr>
            <a:picLocks noChangeAspect="1"/>
          </p:cNvPicPr>
          <p:nvPr/>
        </p:nvPicPr>
        <p:blipFill>
          <a:blip r:embed="rId3"/>
          <a:srcRect l="6258" t="2336" r="8351" b="4234"/>
          <a:stretch>
            <a:fillRect/>
          </a:stretch>
        </p:blipFill>
        <p:spPr>
          <a:xfrm>
            <a:off x="0" y="1268413"/>
            <a:ext cx="1524000" cy="1430337"/>
          </a:xfrm>
          <a:prstGeom prst="rect">
            <a:avLst/>
          </a:prstGeom>
          <a:noFill/>
          <a:ln w="9525">
            <a:noFill/>
          </a:ln>
        </p:spPr>
      </p:pic>
      <p:pic>
        <p:nvPicPr>
          <p:cNvPr id="11271" name="Picture 7" descr="mm47d2001097116"/>
          <p:cNvPicPr>
            <a:picLocks noChangeAspect="1"/>
          </p:cNvPicPr>
          <p:nvPr/>
        </p:nvPicPr>
        <p:blipFill>
          <a:blip r:embed="rId4"/>
          <a:stretch>
            <a:fillRect/>
          </a:stretch>
        </p:blipFill>
        <p:spPr>
          <a:xfrm>
            <a:off x="0" y="2924175"/>
            <a:ext cx="1547813" cy="1676400"/>
          </a:xfrm>
          <a:prstGeom prst="rect">
            <a:avLst/>
          </a:prstGeom>
          <a:noFill/>
          <a:ln w="9525">
            <a:noFill/>
          </a:ln>
        </p:spPr>
      </p:pic>
      <p:pic>
        <p:nvPicPr>
          <p:cNvPr id="11272" name="Picture 8" descr="u=840359191,3627577504&amp;gp=3"/>
          <p:cNvPicPr>
            <a:picLocks noChangeAspect="1"/>
          </p:cNvPicPr>
          <p:nvPr/>
        </p:nvPicPr>
        <p:blipFill>
          <a:blip r:embed="rId5"/>
          <a:stretch>
            <a:fillRect/>
          </a:stretch>
        </p:blipFill>
        <p:spPr>
          <a:xfrm>
            <a:off x="0" y="4941888"/>
            <a:ext cx="1547813" cy="1676400"/>
          </a:xfrm>
          <a:prstGeom prst="rect">
            <a:avLst/>
          </a:prstGeom>
          <a:noFill/>
          <a:ln w="9525">
            <a:noFill/>
          </a:ln>
        </p:spPr>
      </p:pic>
      <p:sp>
        <p:nvSpPr>
          <p:cNvPr id="32776" name="WordArt 9"/>
          <p:cNvSpPr>
            <a:spLocks noTextEdit="1"/>
          </p:cNvSpPr>
          <p:nvPr/>
        </p:nvSpPr>
        <p:spPr>
          <a:xfrm>
            <a:off x="3779838" y="981075"/>
            <a:ext cx="1447800" cy="457200"/>
          </a:xfrm>
          <a:prstGeom prst="rect">
            <a:avLst/>
          </a:prstGeom>
        </p:spPr>
        <p:txBody>
          <a:bodyPr wrap="none" fromWordArt="1">
            <a:prstTxWarp prst="textPlain">
              <a:avLst>
                <a:gd name="adj" fmla="val 50000"/>
              </a:avLst>
            </a:prstTxWarp>
            <a:normAutofit/>
          </a:bodyPr>
          <a:p>
            <a:pPr algn="ctr" eaLnBrk="0" hangingPunct="0"/>
            <a:r>
              <a:rPr lang="zh-CN" altLang="en-US" sz="2800" b="1">
                <a:ln w="22225" cap="flat" cmpd="sng">
                  <a:solidFill>
                    <a:srgbClr val="FF3300"/>
                  </a:solidFill>
                  <a:prstDash val="solid"/>
                  <a:headEnd type="none" w="med" len="med"/>
                  <a:tailEnd type="none" w="med" len="med"/>
                </a:ln>
                <a:solidFill>
                  <a:srgbClr val="FFFF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著书立说</a:t>
            </a:r>
            <a:endParaRPr lang="zh-CN" altLang="en-US" sz="2800" b="1">
              <a:ln w="22225" cap="flat" cmpd="sng">
                <a:solidFill>
                  <a:srgbClr val="FF3300"/>
                </a:solidFill>
                <a:prstDash val="solid"/>
                <a:headEnd type="none" w="med" len="med"/>
                <a:tailEnd type="none" w="med" len="med"/>
              </a:ln>
              <a:solidFill>
                <a:srgbClr val="FFFF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11274" name="Text Box 10"/>
          <p:cNvSpPr txBox="1"/>
          <p:nvPr/>
        </p:nvSpPr>
        <p:spPr>
          <a:xfrm>
            <a:off x="3780790" y="3194050"/>
            <a:ext cx="2394585" cy="3063875"/>
          </a:xfrm>
          <a:prstGeom prst="rect">
            <a:avLst/>
          </a:prstGeom>
          <a:noFill/>
          <a:ln w="9525">
            <a:noFill/>
          </a:ln>
        </p:spPr>
        <p:txBody>
          <a:bodyPr wrap="square">
            <a:spAutoFit/>
          </a:bodyPr>
          <a:p>
            <a:endParaRPr lang="en-US" altLang="zh-CN" sz="2800" b="1" dirty="0">
              <a:latin typeface="Arial" panose="020B0604020202020204" pitchFamily="34" charset="0"/>
              <a:ea typeface="黑体" panose="02010609060101010101" pitchFamily="49" charset="-122"/>
            </a:endParaRPr>
          </a:p>
          <a:p>
            <a:endParaRPr lang="en-US" altLang="zh-CN" sz="2800" b="1" dirty="0">
              <a:latin typeface="Arial" panose="020B0604020202020204" pitchFamily="34" charset="0"/>
              <a:ea typeface="黑体" panose="02010609060101010101" pitchFamily="49" charset="-122"/>
            </a:endParaRPr>
          </a:p>
          <a:p>
            <a:endParaRPr lang="en-US" altLang="zh-CN" sz="2800" b="1" dirty="0">
              <a:latin typeface="Arial" panose="020B0604020202020204" pitchFamily="34" charset="0"/>
              <a:ea typeface="黑体" panose="02010609060101010101" pitchFamily="49" charset="-122"/>
            </a:endParaRPr>
          </a:p>
          <a:p>
            <a:endParaRPr lang="en-US" altLang="zh-CN" sz="2800" b="1" dirty="0">
              <a:latin typeface="Arial" panose="020B0604020202020204" pitchFamily="34" charset="0"/>
              <a:ea typeface="黑体" panose="02010609060101010101" pitchFamily="49" charset="-122"/>
            </a:endParaRPr>
          </a:p>
          <a:p>
            <a:endParaRPr lang="en-US" altLang="zh-CN" sz="2800" b="1" dirty="0">
              <a:latin typeface="Arial" panose="020B0604020202020204" pitchFamily="34" charset="0"/>
              <a:ea typeface="黑体" panose="02010609060101010101" pitchFamily="49" charset="-122"/>
            </a:endParaRPr>
          </a:p>
          <a:p>
            <a:pPr>
              <a:lnSpc>
                <a:spcPct val="95000"/>
              </a:lnSpc>
            </a:pPr>
            <a:endParaRPr lang="en-US" altLang="zh-CN" sz="2800" b="1" dirty="0">
              <a:latin typeface="Arial" panose="020B0604020202020204" pitchFamily="34" charset="0"/>
              <a:ea typeface="黑体" panose="02010609060101010101" pitchFamily="49" charset="-122"/>
            </a:endParaRPr>
          </a:p>
          <a:p>
            <a:pPr>
              <a:lnSpc>
                <a:spcPct val="95000"/>
              </a:lnSpc>
            </a:pPr>
            <a:endParaRPr lang="en-US" altLang="zh-CN" sz="2800" b="1" dirty="0">
              <a:latin typeface="Arial" panose="020B0604020202020204" pitchFamily="34" charset="0"/>
              <a:ea typeface="黑体" panose="02010609060101010101" pitchFamily="49" charset="-122"/>
            </a:endParaRPr>
          </a:p>
        </p:txBody>
      </p:sp>
      <p:sp>
        <p:nvSpPr>
          <p:cNvPr id="32778" name="WordArt 25"/>
          <p:cNvSpPr>
            <a:spLocks noTextEdit="1"/>
          </p:cNvSpPr>
          <p:nvPr/>
        </p:nvSpPr>
        <p:spPr>
          <a:xfrm>
            <a:off x="6588125" y="908050"/>
            <a:ext cx="1447800" cy="457200"/>
          </a:xfrm>
          <a:prstGeom prst="rect">
            <a:avLst/>
          </a:prstGeom>
        </p:spPr>
        <p:txBody>
          <a:bodyPr wrap="none" fromWordArt="1">
            <a:prstTxWarp prst="textPlain">
              <a:avLst>
                <a:gd name="adj" fmla="val 50000"/>
              </a:avLst>
            </a:prstTxWarp>
            <a:normAutofit/>
          </a:bodyPr>
          <a:p>
            <a:pPr algn="ctr" eaLnBrk="0" hangingPunct="0"/>
            <a:r>
              <a:rPr lang="zh-CN" altLang="en-US" sz="2800" b="1">
                <a:ln w="22225" cap="flat" cmpd="sng">
                  <a:solidFill>
                    <a:srgbClr val="FF3300"/>
                  </a:solidFill>
                  <a:prstDash val="solid"/>
                  <a:headEnd type="none" w="med" len="med"/>
                  <a:tailEnd type="none" w="med" len="med"/>
                </a:ln>
                <a:solidFill>
                  <a:srgbClr val="FFFF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思想特点</a:t>
            </a:r>
            <a:endParaRPr lang="zh-CN" altLang="en-US" sz="2800" b="1">
              <a:ln w="22225" cap="flat" cmpd="sng">
                <a:solidFill>
                  <a:srgbClr val="FF3300"/>
                </a:solidFill>
                <a:prstDash val="solid"/>
                <a:headEnd type="none" w="med" len="med"/>
                <a:tailEnd type="none" w="med" len="med"/>
              </a:ln>
              <a:solidFill>
                <a:srgbClr val="FFFF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11290" name="Text Box 26"/>
          <p:cNvSpPr txBox="1"/>
          <p:nvPr/>
        </p:nvSpPr>
        <p:spPr>
          <a:xfrm>
            <a:off x="6175375" y="2366010"/>
            <a:ext cx="3121025" cy="2414905"/>
          </a:xfrm>
          <a:prstGeom prst="rect">
            <a:avLst/>
          </a:prstGeom>
          <a:noFill/>
          <a:ln w="9525">
            <a:noFill/>
          </a:ln>
        </p:spPr>
        <p:txBody>
          <a:bodyPr wrap="square">
            <a:spAutoFit/>
          </a:bodyPr>
          <a:p>
            <a:pPr>
              <a:lnSpc>
                <a:spcPct val="90000"/>
              </a:lnSpc>
            </a:pPr>
            <a:endParaRPr lang="en-US" altLang="zh-CN" sz="2800" b="1" dirty="0">
              <a:latin typeface="Arial" panose="020B0604020202020204" pitchFamily="34" charset="0"/>
              <a:ea typeface="黑体" panose="02010609060101010101" pitchFamily="49" charset="-122"/>
            </a:endParaRPr>
          </a:p>
          <a:p>
            <a:pPr>
              <a:lnSpc>
                <a:spcPct val="90000"/>
              </a:lnSpc>
            </a:pPr>
            <a:endParaRPr lang="zh-CN" altLang="en-US" sz="2800" b="1" dirty="0">
              <a:latin typeface="Arial" panose="020B0604020202020204" pitchFamily="34" charset="0"/>
              <a:ea typeface="黑体" panose="02010609060101010101" pitchFamily="49" charset="-122"/>
            </a:endParaRPr>
          </a:p>
          <a:p>
            <a:pPr>
              <a:lnSpc>
                <a:spcPct val="90000"/>
              </a:lnSpc>
            </a:pPr>
            <a:endParaRPr lang="zh-CN" altLang="en-US" sz="2800" b="1" dirty="0">
              <a:latin typeface="Arial" panose="020B0604020202020204" pitchFamily="34" charset="0"/>
              <a:ea typeface="黑体" panose="02010609060101010101" pitchFamily="49" charset="-122"/>
            </a:endParaRPr>
          </a:p>
          <a:p>
            <a:pPr>
              <a:lnSpc>
                <a:spcPct val="90000"/>
              </a:lnSpc>
            </a:pPr>
            <a:endParaRPr lang="zh-CN" altLang="en-US" sz="2800" b="1" dirty="0">
              <a:latin typeface="Arial" panose="020B0604020202020204" pitchFamily="34" charset="0"/>
              <a:ea typeface="黑体" panose="02010609060101010101" pitchFamily="49" charset="-122"/>
            </a:endParaRPr>
          </a:p>
          <a:p>
            <a:pPr>
              <a:lnSpc>
                <a:spcPct val="90000"/>
              </a:lnSpc>
            </a:pPr>
            <a:endParaRPr lang="zh-CN" altLang="en-US" sz="2800" b="1" dirty="0">
              <a:latin typeface="Arial" panose="020B0604020202020204" pitchFamily="34" charset="0"/>
              <a:ea typeface="黑体" panose="02010609060101010101" pitchFamily="49" charset="-122"/>
            </a:endParaRPr>
          </a:p>
          <a:p>
            <a:pPr>
              <a:lnSpc>
                <a:spcPct val="90000"/>
              </a:lnSpc>
            </a:pPr>
            <a:endParaRPr lang="zh-CN" altLang="en-US" sz="2800" b="1" dirty="0">
              <a:latin typeface="Arial" panose="020B0604020202020204" pitchFamily="34" charset="0"/>
              <a:ea typeface="黑体" panose="02010609060101010101" pitchFamily="49" charset="-122"/>
            </a:endParaRPr>
          </a:p>
        </p:txBody>
      </p:sp>
      <p:sp>
        <p:nvSpPr>
          <p:cNvPr id="11292" name="Text Box 28"/>
          <p:cNvSpPr txBox="1"/>
          <p:nvPr/>
        </p:nvSpPr>
        <p:spPr>
          <a:xfrm>
            <a:off x="5788025" y="6151563"/>
            <a:ext cx="3048000" cy="579437"/>
          </a:xfrm>
          <a:prstGeom prst="rect">
            <a:avLst/>
          </a:prstGeom>
          <a:noFill/>
          <a:ln w="9525">
            <a:noFill/>
          </a:ln>
        </p:spPr>
        <p:txBody>
          <a:bodyPr>
            <a:spAutoFit/>
          </a:bodyPr>
          <a:p>
            <a:pPr>
              <a:spcBef>
                <a:spcPct val="50000"/>
              </a:spcBef>
            </a:pPr>
            <a:r>
              <a:rPr lang="zh-CN" altLang="en-US" sz="3200" b="1" dirty="0">
                <a:solidFill>
                  <a:srgbClr val="FF3300"/>
                </a:solidFill>
                <a:latin typeface="Arial" panose="020B0604020202020204" pitchFamily="34" charset="0"/>
                <a:ea typeface="黑体" panose="02010609060101010101" pitchFamily="49" charset="-122"/>
              </a:rPr>
              <a:t>中国西学第一人</a:t>
            </a:r>
            <a:endParaRPr lang="zh-CN" altLang="en-US" sz="3200" b="1" dirty="0">
              <a:solidFill>
                <a:srgbClr val="FF3300"/>
              </a:solidFill>
              <a:latin typeface="Arial" panose="020B0604020202020204" pitchFamily="34" charset="0"/>
              <a:ea typeface="黑体" panose="02010609060101010101" pitchFamily="49" charset="-122"/>
            </a:endParaRPr>
          </a:p>
        </p:txBody>
      </p:sp>
      <p:sp>
        <p:nvSpPr>
          <p:cNvPr id="2" name="文本框 1"/>
          <p:cNvSpPr txBox="1"/>
          <p:nvPr/>
        </p:nvSpPr>
        <p:spPr>
          <a:xfrm>
            <a:off x="3039110" y="1745615"/>
            <a:ext cx="2604770" cy="953135"/>
          </a:xfrm>
          <a:prstGeom prst="rect">
            <a:avLst/>
          </a:prstGeom>
          <a:noFill/>
        </p:spPr>
        <p:txBody>
          <a:bodyPr wrap="square" rtlCol="0">
            <a:spAutoFit/>
          </a:bodyPr>
          <a:p>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新学伪经考</a:t>
            </a:r>
            <a:r>
              <a:rPr lang="en-US" altLang="zh-CN" sz="2800" b="1" dirty="0">
                <a:ea typeface="黑体" panose="02010609060101010101" pitchFamily="49" charset="-122"/>
                <a:sym typeface="+mn-ea"/>
              </a:rPr>
              <a:t>》</a:t>
            </a:r>
            <a:endParaRPr lang="en-US" altLang="zh-CN" sz="2800" b="1" dirty="0">
              <a:latin typeface="Arial" panose="020B0604020202020204" pitchFamily="34" charset="0"/>
              <a:ea typeface="黑体" panose="02010609060101010101" pitchFamily="49" charset="-122"/>
            </a:endParaRPr>
          </a:p>
          <a:p>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孔子改制考</a:t>
            </a:r>
            <a:r>
              <a:rPr lang="en-US" altLang="zh-CN" sz="2800" b="1" dirty="0">
                <a:ea typeface="黑体" panose="02010609060101010101" pitchFamily="49" charset="-122"/>
                <a:sym typeface="+mn-ea"/>
              </a:rPr>
              <a:t>》</a:t>
            </a:r>
            <a:endParaRPr lang="zh-CN" altLang="en-US"/>
          </a:p>
        </p:txBody>
      </p:sp>
      <p:sp>
        <p:nvSpPr>
          <p:cNvPr id="4" name="文本框 3"/>
          <p:cNvSpPr txBox="1"/>
          <p:nvPr/>
        </p:nvSpPr>
        <p:spPr>
          <a:xfrm>
            <a:off x="3039110" y="3296920"/>
            <a:ext cx="2980690" cy="930910"/>
          </a:xfrm>
          <a:prstGeom prst="rect">
            <a:avLst/>
          </a:prstGeom>
          <a:noFill/>
        </p:spPr>
        <p:txBody>
          <a:bodyPr wrap="square" rtlCol="0">
            <a:spAutoFit/>
          </a:bodyPr>
          <a:p>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时务报</a:t>
            </a:r>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主笔</a:t>
            </a:r>
            <a:endParaRPr lang="zh-CN" altLang="en-US" sz="2800" b="1" dirty="0">
              <a:latin typeface="Arial" panose="020B0604020202020204" pitchFamily="34" charset="0"/>
              <a:ea typeface="黑体" panose="02010609060101010101" pitchFamily="49" charset="-122"/>
            </a:endParaRPr>
          </a:p>
          <a:p>
            <a:pPr algn="l">
              <a:lnSpc>
                <a:spcPct val="95000"/>
              </a:lnSpc>
            </a:pPr>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变法通议</a:t>
            </a:r>
            <a:r>
              <a:rPr lang="en-US" altLang="zh-CN" sz="2800" b="1" dirty="0">
                <a:ea typeface="黑体" panose="02010609060101010101" pitchFamily="49" charset="-122"/>
                <a:sym typeface="+mn-ea"/>
              </a:rPr>
              <a:t>》</a:t>
            </a:r>
            <a:endParaRPr lang="zh-CN" altLang="en-US"/>
          </a:p>
        </p:txBody>
      </p:sp>
      <p:sp>
        <p:nvSpPr>
          <p:cNvPr id="5" name="文本框 4"/>
          <p:cNvSpPr txBox="1"/>
          <p:nvPr/>
        </p:nvSpPr>
        <p:spPr>
          <a:xfrm>
            <a:off x="2846705" y="5111750"/>
            <a:ext cx="2924810" cy="1318260"/>
          </a:xfrm>
          <a:prstGeom prst="rect">
            <a:avLst/>
          </a:prstGeom>
          <a:noFill/>
        </p:spPr>
        <p:txBody>
          <a:bodyPr wrap="square" rtlCol="0">
            <a:spAutoFit/>
          </a:bodyPr>
          <a:p>
            <a:pPr algn="l">
              <a:lnSpc>
                <a:spcPct val="95000"/>
              </a:lnSpc>
            </a:pPr>
            <a:r>
              <a:rPr lang="zh-CN" altLang="en-US" sz="2800" b="1" dirty="0">
                <a:ea typeface="黑体" panose="02010609060101010101" pitchFamily="49" charset="-122"/>
                <a:sym typeface="+mn-ea"/>
              </a:rPr>
              <a:t>创办</a:t>
            </a:r>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国闻报</a:t>
            </a:r>
            <a:r>
              <a:rPr lang="en-US" altLang="zh-CN" sz="2800" b="1" dirty="0">
                <a:ea typeface="黑体" panose="02010609060101010101" pitchFamily="49" charset="-122"/>
                <a:sym typeface="+mn-ea"/>
              </a:rPr>
              <a:t>》</a:t>
            </a:r>
            <a:endParaRPr lang="en-US" altLang="zh-CN" sz="2800" b="1" dirty="0">
              <a:latin typeface="Arial" panose="020B0604020202020204" pitchFamily="34" charset="0"/>
              <a:ea typeface="黑体" panose="02010609060101010101" pitchFamily="49" charset="-122"/>
            </a:endParaRPr>
          </a:p>
          <a:p>
            <a:pPr algn="l">
              <a:lnSpc>
                <a:spcPct val="95000"/>
              </a:lnSpc>
            </a:pPr>
            <a:r>
              <a:rPr lang="zh-CN" altLang="en-US" sz="2800" b="1" dirty="0">
                <a:ea typeface="黑体" panose="02010609060101010101" pitchFamily="49" charset="-122"/>
                <a:sym typeface="+mn-ea"/>
              </a:rPr>
              <a:t>翻译</a:t>
            </a:r>
            <a:r>
              <a:rPr lang="en-US" altLang="zh-CN" sz="2800" b="1" dirty="0">
                <a:ea typeface="黑体" panose="02010609060101010101" pitchFamily="49" charset="-122"/>
                <a:sym typeface="+mn-ea"/>
              </a:rPr>
              <a:t>《</a:t>
            </a:r>
            <a:r>
              <a:rPr lang="zh-CN" altLang="en-US" sz="2800" b="1" dirty="0">
                <a:ea typeface="黑体" panose="02010609060101010101" pitchFamily="49" charset="-122"/>
                <a:sym typeface="+mn-ea"/>
              </a:rPr>
              <a:t>天演论</a:t>
            </a:r>
            <a:r>
              <a:rPr lang="en-US" altLang="zh-CN" sz="2800" b="1" dirty="0">
                <a:ea typeface="黑体" panose="02010609060101010101" pitchFamily="49" charset="-122"/>
                <a:sym typeface="+mn-ea"/>
              </a:rPr>
              <a:t>》</a:t>
            </a:r>
            <a:endParaRPr lang="en-US" altLang="zh-CN" sz="2800" b="1" dirty="0">
              <a:latin typeface="Arial" panose="020B0604020202020204" pitchFamily="34" charset="0"/>
              <a:ea typeface="黑体" panose="02010609060101010101" pitchFamily="49" charset="-122"/>
            </a:endParaRPr>
          </a:p>
          <a:p>
            <a:pPr algn="l">
              <a:lnSpc>
                <a:spcPct val="95000"/>
              </a:lnSpc>
            </a:pPr>
            <a:r>
              <a:rPr lang="en-US" altLang="zh-CN" sz="2800" b="1" dirty="0">
                <a:ea typeface="黑体" panose="02010609060101010101" pitchFamily="49" charset="-122"/>
                <a:sym typeface="+mn-ea"/>
              </a:rPr>
              <a:t>       《</a:t>
            </a:r>
            <a:r>
              <a:rPr lang="zh-CN" altLang="en-US" sz="2800" b="1" dirty="0">
                <a:ea typeface="黑体" panose="02010609060101010101" pitchFamily="49" charset="-122"/>
                <a:sym typeface="+mn-ea"/>
              </a:rPr>
              <a:t>原富</a:t>
            </a:r>
            <a:r>
              <a:rPr lang="en-US" altLang="zh-CN" sz="2800" b="1" dirty="0">
                <a:ea typeface="黑体" panose="02010609060101010101" pitchFamily="49" charset="-122"/>
                <a:sym typeface="+mn-ea"/>
              </a:rPr>
              <a:t>》</a:t>
            </a:r>
            <a:endParaRPr lang="zh-CN" altLang="en-US"/>
          </a:p>
        </p:txBody>
      </p:sp>
      <p:sp>
        <p:nvSpPr>
          <p:cNvPr id="6" name="文本框 5"/>
          <p:cNvSpPr txBox="1"/>
          <p:nvPr/>
        </p:nvSpPr>
        <p:spPr>
          <a:xfrm>
            <a:off x="6019800" y="1703705"/>
            <a:ext cx="3123565" cy="1197610"/>
          </a:xfrm>
          <a:prstGeom prst="rect">
            <a:avLst/>
          </a:prstGeom>
          <a:noFill/>
        </p:spPr>
        <p:txBody>
          <a:bodyPr wrap="square" rtlCol="0">
            <a:spAutoFit/>
          </a:bodyPr>
          <a:p>
            <a:pPr algn="l">
              <a:lnSpc>
                <a:spcPct val="90000"/>
              </a:lnSpc>
            </a:pPr>
            <a:r>
              <a:rPr lang="zh-CN" altLang="en-US" sz="2800" b="1" dirty="0">
                <a:ea typeface="黑体" panose="02010609060101010101" pitchFamily="49" charset="-122"/>
                <a:sym typeface="+mn-ea"/>
              </a:rPr>
              <a:t>把西方资产阶级和儒家思想相</a:t>
            </a:r>
            <a:r>
              <a:rPr lang="zh-CN" altLang="en-US" sz="2800" b="1" dirty="0">
                <a:solidFill>
                  <a:srgbClr val="0000FF"/>
                </a:solidFill>
                <a:ea typeface="黑体" panose="02010609060101010101" pitchFamily="49" charset="-122"/>
                <a:sym typeface="+mn-ea"/>
              </a:rPr>
              <a:t>结合</a:t>
            </a:r>
            <a:endParaRPr lang="zh-CN" altLang="en-US" sz="2800" b="1" dirty="0">
              <a:solidFill>
                <a:srgbClr val="0000FF"/>
              </a:solidFill>
              <a:ea typeface="黑体" panose="02010609060101010101" pitchFamily="49" charset="-122"/>
              <a:sym typeface="+mn-ea"/>
            </a:endParaRPr>
          </a:p>
          <a:p>
            <a:pPr algn="l">
              <a:lnSpc>
                <a:spcPct val="90000"/>
              </a:lnSpc>
            </a:pPr>
            <a:r>
              <a:rPr lang="en-US" altLang="zh-CN" sz="2400" b="1">
                <a:solidFill>
                  <a:srgbClr val="FF0000"/>
                </a:solidFill>
              </a:rPr>
              <a:t>(</a:t>
            </a:r>
            <a:r>
              <a:rPr lang="zh-CN" altLang="en-US" sz="2400" b="1">
                <a:solidFill>
                  <a:srgbClr val="FF0000"/>
                </a:solidFill>
              </a:rPr>
              <a:t>托古改制</a:t>
            </a:r>
            <a:r>
              <a:rPr lang="en-US" altLang="zh-CN" sz="2400" b="1">
                <a:solidFill>
                  <a:srgbClr val="FF0000"/>
                </a:solidFill>
              </a:rPr>
              <a:t>)</a:t>
            </a:r>
            <a:endParaRPr lang="en-US" altLang="zh-CN" sz="2400" b="1">
              <a:solidFill>
                <a:srgbClr val="FF0000"/>
              </a:solidFill>
            </a:endParaRPr>
          </a:p>
        </p:txBody>
      </p:sp>
      <p:sp>
        <p:nvSpPr>
          <p:cNvPr id="7" name="文本框 6"/>
          <p:cNvSpPr txBox="1"/>
          <p:nvPr/>
        </p:nvSpPr>
        <p:spPr>
          <a:xfrm>
            <a:off x="6072505" y="3329940"/>
            <a:ext cx="2763520" cy="865505"/>
          </a:xfrm>
          <a:prstGeom prst="rect">
            <a:avLst/>
          </a:prstGeom>
          <a:noFill/>
        </p:spPr>
        <p:txBody>
          <a:bodyPr wrap="square" rtlCol="0">
            <a:spAutoFit/>
          </a:bodyPr>
          <a:p>
            <a:pPr algn="l">
              <a:lnSpc>
                <a:spcPct val="90000"/>
              </a:lnSpc>
            </a:pPr>
            <a:r>
              <a:rPr lang="zh-CN" altLang="en-US" sz="2800" b="1" dirty="0">
                <a:ea typeface="黑体" panose="02010609060101010101" pitchFamily="49" charset="-122"/>
                <a:sym typeface="+mn-ea"/>
              </a:rPr>
              <a:t>进一步阐发资产阶级</a:t>
            </a:r>
            <a:r>
              <a:rPr lang="zh-CN" altLang="en-US" sz="2800" b="1" dirty="0">
                <a:solidFill>
                  <a:srgbClr val="FF0000"/>
                </a:solidFill>
                <a:ea typeface="黑体" panose="02010609060101010101" pitchFamily="49" charset="-122"/>
                <a:sym typeface="+mn-ea"/>
              </a:rPr>
              <a:t>民权思想</a:t>
            </a:r>
            <a:endParaRPr lang="zh-CN" altLang="en-US"/>
          </a:p>
        </p:txBody>
      </p:sp>
      <p:sp>
        <p:nvSpPr>
          <p:cNvPr id="8" name="文本框 7"/>
          <p:cNvSpPr txBox="1"/>
          <p:nvPr/>
        </p:nvSpPr>
        <p:spPr>
          <a:xfrm>
            <a:off x="5772150" y="4768215"/>
            <a:ext cx="3251200" cy="1383665"/>
          </a:xfrm>
          <a:prstGeom prst="rect">
            <a:avLst/>
          </a:prstGeom>
          <a:noFill/>
        </p:spPr>
        <p:txBody>
          <a:bodyPr wrap="square" rtlCol="0">
            <a:spAutoFit/>
          </a:bodyPr>
          <a:p>
            <a:r>
              <a:rPr lang="zh-CN" altLang="en-US" sz="2800" b="1" dirty="0">
                <a:ea typeface="黑体" panose="02010609060101010101" pitchFamily="49" charset="-122"/>
                <a:sym typeface="+mn-ea"/>
              </a:rPr>
              <a:t>把西方的进化论和资产阶级经济学说</a:t>
            </a:r>
            <a:r>
              <a:rPr lang="zh-CN" altLang="en-US" sz="2800" b="1" dirty="0">
                <a:solidFill>
                  <a:srgbClr val="0000FF"/>
                </a:solidFill>
                <a:ea typeface="黑体" panose="02010609060101010101" pitchFamily="49" charset="-122"/>
                <a:sym typeface="+mn-ea"/>
              </a:rPr>
              <a:t>系统</a:t>
            </a:r>
            <a:r>
              <a:rPr lang="zh-CN" altLang="en-US" sz="2800" b="1" dirty="0">
                <a:ea typeface="黑体" panose="02010609060101010101" pitchFamily="49" charset="-122"/>
                <a:sym typeface="+mn-ea"/>
              </a:rPr>
              <a:t>介绍到中国。</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92"/>
                                        </p:tgtEl>
                                        <p:attrNameLst>
                                          <p:attrName>style.visibility</p:attrName>
                                        </p:attrNameLst>
                                      </p:cBhvr>
                                      <p:to>
                                        <p:strVal val="visible"/>
                                      </p:to>
                                    </p:set>
                                    <p:animEffect transition="in" filter="blinds(horizontal)">
                                      <p:cBhvr>
                                        <p:cTn id="42"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2" grpId="0"/>
      <p:bldP spid="6" grpId="0"/>
      <p:bldP spid="4" grpId="0"/>
      <p:bldP spid="7" grpId="0"/>
      <p:bldP spid="5" grpId="0"/>
      <p:bldP spid="8" grpId="0"/>
      <p:bldP spid="11292" grpId="0"/>
    </p:bldLst>
  </p:timing>
</p:sld>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SIGN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663300"/>
      </a:folHlink>
    </a:clrScheme>
    <a:fontScheme name="CDESIGNA">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noFill/>
          <a:prstDash val="solid"/>
          <a:round/>
          <a:headEnd type="none" w="med" len="med"/>
          <a:tailEnd type="none" w="med" len="med"/>
        </a:ln>
      </a:spPr>
      <a:bodyPr vert="horz" wrap="none" lIns="91440" tIns="45720" rIns="91440" bIns="45720" numCol="1" anchor="ctr"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1" lang="zh-CN" altLang="en-US" sz="2800" b="0" i="0" u="none" strike="noStrike" cap="none" normalizeH="0" baseline="0" smtClean="0">
            <a:ln>
              <a:noFill/>
            </a:ln>
            <a:solidFill>
              <a:srgbClr val="3333FF"/>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rgbClr val="FF9900"/>
        </a:solidFill>
        <a:ln w="9525" cap="flat" cmpd="sng" algn="ctr">
          <a:noFill/>
          <a:prstDash val="solid"/>
          <a:round/>
          <a:headEnd type="none" w="med" len="med"/>
          <a:tailEnd type="none" w="med" len="med"/>
        </a:ln>
      </a:spPr>
      <a:bodyPr vert="horz" wrap="none" lIns="91440" tIns="45720" rIns="91440" bIns="45720" numCol="1" anchor="ctr"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1" lang="zh-CN" altLang="en-US" sz="2800" b="0" i="0" u="none" strike="noStrike" cap="none" normalizeH="0" baseline="0" smtClean="0">
            <a:ln>
              <a:noFill/>
            </a:ln>
            <a:solidFill>
              <a:srgbClr val="3333FF"/>
            </a:solidFill>
            <a:effectLst/>
            <a:latin typeface="Times New Roman" panose="02020603050405020304" pitchFamily="18" charset="0"/>
            <a:ea typeface="楷体_GB2312" pitchFamily="49" charset="-122"/>
          </a:defRPr>
        </a:defPPr>
      </a:lstStyle>
    </a:lnDef>
  </a:objectDefaults>
  <a:extraClrSchemeLst>
    <a:extraClrScheme>
      <a:clrScheme name="CDESIGN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ESIGN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ESIGN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ESIGN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ESIGN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ESIGN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ESIGN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dge">
  <a:themeElements>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WPS 演示</Application>
  <PresentationFormat>在屏幕上显示</PresentationFormat>
  <Paragraphs>401</Paragraphs>
  <Slides>24</Slides>
  <Notes>0</Notes>
  <HiddenSlides>0</HiddenSlides>
  <MMClips>0</MMClips>
  <ScaleCrop>false</ScaleCrop>
  <HeadingPairs>
    <vt:vector size="6" baseType="variant">
      <vt:variant>
        <vt:lpstr>已用的字体</vt:lpstr>
      </vt:variant>
      <vt:variant>
        <vt:i4>25</vt:i4>
      </vt:variant>
      <vt:variant>
        <vt:lpstr>主题</vt:lpstr>
      </vt:variant>
      <vt:variant>
        <vt:i4>8</vt:i4>
      </vt:variant>
      <vt:variant>
        <vt:lpstr>幻灯片标题</vt:lpstr>
      </vt:variant>
      <vt:variant>
        <vt:i4>24</vt:i4>
      </vt:variant>
    </vt:vector>
  </HeadingPairs>
  <TitlesOfParts>
    <vt:vector size="57" baseType="lpstr">
      <vt:lpstr>Arial</vt:lpstr>
      <vt:lpstr>宋体</vt:lpstr>
      <vt:lpstr>Wingdings</vt:lpstr>
      <vt:lpstr>华文新魏</vt:lpstr>
      <vt:lpstr>仿宋_GB2312</vt:lpstr>
      <vt:lpstr>隶书</vt:lpstr>
      <vt:lpstr>黑体</vt:lpstr>
      <vt:lpstr>华文中宋</vt:lpstr>
      <vt:lpstr>楷体_GB2312</vt:lpstr>
      <vt:lpstr>Times New Roman</vt:lpstr>
      <vt:lpstr>微软雅黑</vt:lpstr>
      <vt:lpstr>新宋体</vt:lpstr>
      <vt:lpstr>仿宋</vt:lpstr>
      <vt:lpstr>华文新魏</vt:lpstr>
      <vt:lpstr>Segoe Print</vt:lpstr>
      <vt:lpstr>Arial Unicode MS</vt:lpstr>
      <vt:lpstr>Calibri</vt:lpstr>
      <vt:lpstr>楷体</vt:lpstr>
      <vt:lpstr>Tahoma</vt:lpstr>
      <vt:lpstr>华文隶书</vt:lpstr>
      <vt:lpstr>全新硬笔行书简</vt:lpstr>
      <vt:lpstr>方正铁筋隶书简体</vt:lpstr>
      <vt:lpstr>Garamond</vt:lpstr>
      <vt:lpstr>华文行楷</vt:lpstr>
      <vt:lpstr>隶书</vt:lpstr>
      <vt:lpstr>1_默认设计模板</vt:lpstr>
      <vt:lpstr>2_默认设计模板</vt:lpstr>
      <vt:lpstr>B</vt:lpstr>
      <vt:lpstr>3_默认设计模板</vt:lpstr>
      <vt:lpstr>Edge</vt:lpstr>
      <vt:lpstr>CDESIGNA</vt:lpstr>
      <vt:lpstr>1_Edge</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Microsoft</dc:creator>
  <cp:lastModifiedBy>Administrator</cp:lastModifiedBy>
  <cp:revision>22</cp:revision>
  <dcterms:created xsi:type="dcterms:W3CDTF">2015-04-16T14:26:31Z</dcterms:created>
  <dcterms:modified xsi:type="dcterms:W3CDTF">2019-03-09T03:57:42Z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